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27"/>
  </p:notesMasterIdLst>
  <p:sldIdLst>
    <p:sldId id="307" r:id="rId3"/>
    <p:sldId id="306" r:id="rId4"/>
    <p:sldId id="303" r:id="rId5"/>
    <p:sldId id="297" r:id="rId6"/>
    <p:sldId id="258" r:id="rId7"/>
    <p:sldId id="295" r:id="rId8"/>
    <p:sldId id="259" r:id="rId9"/>
    <p:sldId id="261" r:id="rId10"/>
    <p:sldId id="298" r:id="rId11"/>
    <p:sldId id="299" r:id="rId12"/>
    <p:sldId id="302" r:id="rId13"/>
    <p:sldId id="300" r:id="rId14"/>
    <p:sldId id="301" r:id="rId15"/>
    <p:sldId id="305" r:id="rId16"/>
    <p:sldId id="296" r:id="rId17"/>
    <p:sldId id="280" r:id="rId18"/>
    <p:sldId id="287" r:id="rId19"/>
    <p:sldId id="285" r:id="rId20"/>
    <p:sldId id="284" r:id="rId21"/>
    <p:sldId id="294" r:id="rId22"/>
    <p:sldId id="291" r:id="rId23"/>
    <p:sldId id="293" r:id="rId24"/>
    <p:sldId id="304" r:id="rId25"/>
    <p:sldId id="279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EFD097"/>
    <a:srgbClr val="5DD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35" autoAdjust="0"/>
    <p:restoredTop sz="94723" autoAdjust="0"/>
  </p:normalViewPr>
  <p:slideViewPr>
    <p:cSldViewPr>
      <p:cViewPr>
        <p:scale>
          <a:sx n="94" d="100"/>
          <a:sy n="94" d="100"/>
        </p:scale>
        <p:origin x="-134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7BBA0A4-858E-415D-9DDC-A233EADA3B55}" type="datetimeFigureOut">
              <a:rPr lang="ru-RU"/>
              <a:pPr>
                <a:defRPr/>
              </a:pPr>
              <a:t>19.12.2019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E7758C9-CDD9-4BA6-8372-CEAD1AAAA0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31420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765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6D78B6A-917B-402A-A01B-E8CFB01E1B42}" type="slidenum">
              <a:rPr lang="ru-RU" smtClean="0"/>
              <a:pPr/>
              <a:t>7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751676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41DAA-F7E3-4470-86DF-C57666354315}" type="datetimeFigureOut">
              <a:rPr lang="ru-RU"/>
              <a:pPr>
                <a:defRPr/>
              </a:pPr>
              <a:t>19.12.2019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EF36F-0CDF-4CB1-BAA7-A254369F30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F4EEA5-9D81-4DEF-990A-827F8C2EE306}" type="datetimeFigureOut">
              <a:rPr lang="ru-RU"/>
              <a:pPr>
                <a:defRPr/>
              </a:pPr>
              <a:t>19.12.2019</a:t>
            </a:fld>
            <a:endParaRPr lang="ru-RU"/>
          </a:p>
        </p:txBody>
      </p:sp>
      <p:sp>
        <p:nvSpPr>
          <p:cNvPr id="5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56DE9-4D49-4CC7-B90E-33A0158E94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1D19C-426F-4152-B6A3-0725F7572327}" type="datetimeFigureOut">
              <a:rPr lang="ru-RU"/>
              <a:pPr>
                <a:defRPr/>
              </a:pPr>
              <a:t>19.12.2019</a:t>
            </a:fld>
            <a:endParaRPr lang="ru-RU"/>
          </a:p>
        </p:txBody>
      </p:sp>
      <p:sp>
        <p:nvSpPr>
          <p:cNvPr id="5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80FAF-6B01-4FCF-A24E-E347C22B80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554163"/>
            <a:ext cx="42672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24400" y="1554163"/>
            <a:ext cx="42672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744DA-C94F-4371-A99D-A19C3A850354}" type="datetimeFigureOut">
              <a:rPr lang="ru-RU"/>
              <a:pPr>
                <a:defRPr/>
              </a:pPr>
              <a:t>19.12.2019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5A68D9-9ECD-4C3F-BEE6-7AD70591CD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0DCA5-1218-4D32-A5B1-84C990BF563D}" type="datetimeFigureOut">
              <a:rPr lang="ru-RU"/>
              <a:pPr>
                <a:defRPr/>
              </a:pPr>
              <a:t>19.12.2019</a:t>
            </a:fld>
            <a:endParaRPr lang="ru-RU"/>
          </a:p>
        </p:txBody>
      </p:sp>
      <p:sp>
        <p:nvSpPr>
          <p:cNvPr id="8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44913-E95F-4F93-B893-7937F2A201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84E11-8F88-4C83-A84A-EE598A92BF01}" type="datetimeFigureOut">
              <a:rPr lang="ru-RU"/>
              <a:pPr>
                <a:defRPr/>
              </a:pPr>
              <a:t>19.12.2019</a:t>
            </a:fld>
            <a:endParaRPr lang="ru-RU"/>
          </a:p>
        </p:txBody>
      </p:sp>
      <p:sp>
        <p:nvSpPr>
          <p:cNvPr id="4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ADCD2-8437-41A9-9A97-283B7E3B87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90CE7-6206-4776-849B-F359FF41D929}" type="datetimeFigureOut">
              <a:rPr lang="ru-RU"/>
              <a:pPr>
                <a:defRPr/>
              </a:pPr>
              <a:t>19.12.2019</a:t>
            </a:fld>
            <a:endParaRPr lang="ru-RU"/>
          </a:p>
        </p:txBody>
      </p:sp>
      <p:sp>
        <p:nvSpPr>
          <p:cNvPr id="3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90598-FA44-4C0C-82EE-C8A86DE7A5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4D48B-04E9-44E7-B9A1-F11C3D00057C}" type="datetimeFigureOut">
              <a:rPr lang="ru-RU"/>
              <a:pPr>
                <a:defRPr/>
              </a:pPr>
              <a:t>19.12.2019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8E5D5-3AA8-4EE0-8ED5-A992B27DF2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B077E-095B-4246-8209-6A994FCBD437}" type="datetimeFigureOut">
              <a:rPr lang="ru-RU"/>
              <a:pPr>
                <a:defRPr/>
              </a:pPr>
              <a:t>19.12.2019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8650D-D8BB-4F93-9C58-04EBF2D1B0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0B225-3DED-422D-8597-A2C79D5DDA76}" type="datetimeFigureOut">
              <a:rPr lang="ru-RU"/>
              <a:pPr>
                <a:defRPr/>
              </a:pPr>
              <a:t>19.12.2019</a:t>
            </a:fld>
            <a:endParaRPr lang="ru-RU"/>
          </a:p>
        </p:txBody>
      </p:sp>
      <p:sp>
        <p:nvSpPr>
          <p:cNvPr id="5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4E52F-5AE6-4FFE-8F5E-9C411292A4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19900" y="457200"/>
            <a:ext cx="2171700" cy="5622925"/>
          </a:xfrm>
        </p:spPr>
        <p:txBody>
          <a:bodyPr vert="eaVert"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457200"/>
            <a:ext cx="6362700" cy="5622925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DA8DD-C276-421F-A0A6-D40DC8D85363}" type="datetimeFigureOut">
              <a:rPr lang="ru-RU"/>
              <a:pPr>
                <a:defRPr/>
              </a:pPr>
              <a:t>19.12.2019</a:t>
            </a:fld>
            <a:endParaRPr lang="ru-RU"/>
          </a:p>
        </p:txBody>
      </p:sp>
      <p:sp>
        <p:nvSpPr>
          <p:cNvPr id="5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CF076-CCA5-48FE-82E0-F2F5BBFE87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78C8C-A79C-4B32-A26C-37AE6976E8DD}" type="datetimeFigureOut">
              <a:rPr lang="ru-RU"/>
              <a:pPr>
                <a:defRPr/>
              </a:pPr>
              <a:t>19.12.2019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26E52-D329-4941-8829-877C20679F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4FC53-1D77-4232-9B8D-E27D8FE15DB8}" type="datetimeFigureOut">
              <a:rPr lang="ru-RU"/>
              <a:pPr>
                <a:defRPr/>
              </a:pPr>
              <a:t>19.12.2019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31437E-5954-42B7-95DA-98FB8FFB05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3AE3A1-4021-4F28-86CC-668917A05936}" type="datetimeFigureOut">
              <a:rPr lang="ru-RU"/>
              <a:pPr>
                <a:defRPr/>
              </a:pPr>
              <a:t>19.12.2019</a:t>
            </a:fld>
            <a:endParaRPr lang="ru-RU"/>
          </a:p>
        </p:txBody>
      </p:sp>
      <p:sp>
        <p:nvSpPr>
          <p:cNvPr id="3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22B4C-FCCF-403C-9AA7-E00B026878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A799D-1C1D-4AA2-A1F0-1930F0612881}" type="datetimeFigureOut">
              <a:rPr lang="ru-RU"/>
              <a:pPr>
                <a:defRPr/>
              </a:pPr>
              <a:t>19.12.2019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56950-720B-4B06-8A79-981792A391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60444-975A-47FF-B1DA-1F9BFDEC3780}" type="datetimeFigureOut">
              <a:rPr lang="ru-RU"/>
              <a:pPr>
                <a:defRPr/>
              </a:pPr>
              <a:t>19.12.2019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38C5D-6BDA-4674-8D14-86F65948D6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AF4F5-21B2-45E7-94A4-4267C2751129}" type="datetimeFigureOut">
              <a:rPr lang="ru-RU"/>
              <a:pPr>
                <a:defRPr/>
              </a:pPr>
              <a:t>19.12.2019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0DF2D-07AB-4B03-87BC-345F1FF3EA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06272-47D3-4152-B915-4803841B7940}" type="datetimeFigureOut">
              <a:rPr lang="ru-RU"/>
              <a:pPr>
                <a:defRPr/>
              </a:pPr>
              <a:t>19.12.2019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148B6-D93D-464B-A8CA-03931D24A1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Образец подзаголовка</a:t>
            </a:r>
            <a:endParaRPr lang="ru-RU"/>
          </a:p>
        </p:txBody>
      </p:sp>
      <p:sp>
        <p:nvSpPr>
          <p:cNvPr id="4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C46C4-BEB9-4C1D-8D26-82FE6E31F0FE}" type="datetimeFigureOut">
              <a:rPr lang="ru-RU"/>
              <a:pPr>
                <a:defRPr/>
              </a:pPr>
              <a:t>19.12.2019</a:t>
            </a:fld>
            <a:endParaRPr lang="ru-RU"/>
          </a:p>
        </p:txBody>
      </p:sp>
      <p:sp>
        <p:nvSpPr>
          <p:cNvPr id="5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EF069-D01D-4A13-A74C-E0B4714B8D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42B307D-75E3-4A5D-A4FD-B88A0AC76DEB}" type="datetimeFigureOut">
              <a:rPr lang="ru-RU"/>
              <a:pPr>
                <a:defRPr/>
              </a:pPr>
              <a:t>19.12.2019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CCB3B52-F540-491B-9CBD-C0F97F8949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76" r:id="rId2"/>
    <p:sldLayoutId id="2147483677" r:id="rId3"/>
    <p:sldLayoutId id="2147483678" r:id="rId4"/>
    <p:sldLayoutId id="2147483694" r:id="rId5"/>
    <p:sldLayoutId id="2147483679" r:id="rId6"/>
    <p:sldLayoutId id="2147483680" r:id="rId7"/>
    <p:sldLayoutId id="2147483681" r:id="rId8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B0F0"/>
            </a:gs>
            <a:gs pos="50000">
              <a:srgbClr val="FFDAB7"/>
            </a:gs>
            <a:gs pos="100000">
              <a:srgbClr val="FFECDC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13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10254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55" name="Заголовок 9"/>
          <p:cNvSpPr>
            <a:spLocks noGrp="1"/>
          </p:cNvSpPr>
          <p:nvPr>
            <p:ph type="title"/>
          </p:nvPr>
        </p:nvSpPr>
        <p:spPr bwMode="auto">
          <a:xfrm>
            <a:off x="304800" y="457200"/>
            <a:ext cx="8686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4" name="Дата 15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451F7EE-7FDF-4B38-A656-19C5B6526717}" type="datetimeFigureOut">
              <a:rPr lang="ru-RU"/>
              <a:pPr>
                <a:defRPr/>
              </a:pPr>
              <a:t>19.12.2019</a:t>
            </a:fld>
            <a:endParaRPr lang="ru-RU"/>
          </a:p>
        </p:txBody>
      </p:sp>
      <p:sp>
        <p:nvSpPr>
          <p:cNvPr id="15" name="Нижний колонтитул 1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14"/>
          <p:cNvSpPr>
            <a:spLocks noGrp="1"/>
          </p:cNvSpPr>
          <p:nvPr>
            <p:ph type="sldNum" sz="quarter" idx="4"/>
          </p:nvPr>
        </p:nvSpPr>
        <p:spPr>
          <a:xfrm>
            <a:off x="8229600" y="6473825"/>
            <a:ext cx="758825" cy="247650"/>
          </a:xfrm>
          <a:prstGeom prst="rect">
            <a:avLst/>
          </a:prstGeom>
        </p:spPr>
        <p:txBody>
          <a:bodyPr vert="horz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A9BCE8A-346A-4384-B262-0E10ABA872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>
          <a:solidFill>
            <a:schemeClr val="tx2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>
          <a:solidFill>
            <a:schemeClr val="tx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>
          <a:solidFill>
            <a:schemeClr val="tx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>
          <a:solidFill>
            <a:schemeClr val="tx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>
          <a:solidFill>
            <a:schemeClr val="tx2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jpeg"/><Relationship Id="rId7" Type="http://schemas.openxmlformats.org/officeDocument/2006/relationships/image" Target="../media/image17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3.jpeg"/><Relationship Id="rId9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10" Type="http://schemas.openxmlformats.org/officeDocument/2006/relationships/image" Target="../media/image37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Муниципальное </a:t>
            </a:r>
            <a:r>
              <a:rPr lang="ru-RU" sz="1800" b="1" kern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бюджетное  дошкольное </a:t>
            </a:r>
            <a:r>
              <a:rPr lang="ru-RU" sz="18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учреждение детский сад №62 </a:t>
            </a:r>
            <a:r>
              <a:rPr lang="ru-RU" sz="1800" b="1" kern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г</a:t>
            </a:r>
            <a:r>
              <a:rPr lang="ru-RU" sz="18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Твери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28800"/>
            <a:ext cx="8686800" cy="452596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ПРОЕКТ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4" name="WordArt 5"/>
          <p:cNvSpPr>
            <a:spLocks noChangeArrowheads="1" noChangeShapeType="1" noTextEdit="1"/>
          </p:cNvSpPr>
          <p:nvPr/>
        </p:nvSpPr>
        <p:spPr bwMode="auto">
          <a:xfrm>
            <a:off x="2411759" y="2708920"/>
            <a:ext cx="4464497" cy="129614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«Птицы»</a:t>
            </a:r>
            <a:endParaRPr lang="ru-RU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4725144"/>
            <a:ext cx="4572000" cy="165891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80000"/>
              </a:lnSpc>
              <a:spcBef>
                <a:spcPts val="1000"/>
              </a:spcBef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Подготовила: </a:t>
            </a:r>
          </a:p>
          <a:p>
            <a:pPr lvl="0">
              <a:lnSpc>
                <a:spcPct val="80000"/>
              </a:lnSpc>
              <a:spcBef>
                <a:spcPts val="1000"/>
              </a:spcBef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воспитатель высшей </a:t>
            </a:r>
          </a:p>
          <a:p>
            <a:pPr lvl="0">
              <a:lnSpc>
                <a:spcPct val="80000"/>
              </a:lnSpc>
              <a:spcBef>
                <a:spcPts val="1000"/>
              </a:spcBef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квалификационной категории</a:t>
            </a:r>
          </a:p>
          <a:p>
            <a:pPr lvl="0">
              <a:lnSpc>
                <a:spcPct val="80000"/>
              </a:lnSpc>
              <a:spcBef>
                <a:spcPts val="1000"/>
              </a:spcBef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Громова Анжела Александровна</a:t>
            </a:r>
          </a:p>
        </p:txBody>
      </p:sp>
    </p:spTree>
    <p:extLst>
      <p:ext uri="{BB962C8B-B14F-4D97-AF65-F5344CB8AC3E}">
        <p14:creationId xmlns:p14="http://schemas.microsoft.com/office/powerpoint/2010/main" val="35933354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71600" y="476672"/>
            <a:ext cx="7128792" cy="4724400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Беседы в проекте.</a:t>
            </a:r>
          </a:p>
          <a:p>
            <a:endParaRPr lang="ru-RU" b="1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1400" dirty="0" smtClean="0"/>
              <a:t>«</a:t>
            </a:r>
            <a:r>
              <a:rPr lang="ru-RU" sz="1400" dirty="0"/>
              <a:t>О друзьях пернатых»</a:t>
            </a:r>
          </a:p>
          <a:p>
            <a:pPr marL="0" indent="0">
              <a:buNone/>
            </a:pPr>
            <a:r>
              <a:rPr lang="ru-RU" sz="1400" dirty="0" smtClean="0"/>
              <a:t>Цели</a:t>
            </a:r>
            <a:r>
              <a:rPr lang="ru-RU" sz="1400" dirty="0"/>
              <a:t>: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ru-RU" sz="1400" dirty="0" smtClean="0"/>
              <a:t>углубить </a:t>
            </a:r>
            <a:r>
              <a:rPr lang="ru-RU" sz="1400" dirty="0"/>
              <a:t>и расширить знания детей о птицах нашего города;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400" dirty="0"/>
              <a:t>объяснить причину перелетов птиц (перелетные, зимующие, кочующие);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400" dirty="0"/>
              <a:t>учить отличать птиц от других животных;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ru-RU" sz="1400" dirty="0"/>
              <a:t>познакомить детей со строением пера и их значением в жизни птиц;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ru-RU" sz="1400" dirty="0"/>
              <a:t>обогащать и активизировать речь детей;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ru-RU" sz="1400" dirty="0"/>
              <a:t>воспитывать заботливое отношение к птицам; желание помогать птицам в трудный для них период.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1400" dirty="0"/>
              <a:t> «Корм для пернатых»</a:t>
            </a:r>
          </a:p>
          <a:p>
            <a:pPr marL="0" indent="0">
              <a:buNone/>
            </a:pPr>
            <a:r>
              <a:rPr lang="ru-RU" sz="1400" dirty="0"/>
              <a:t>Цели:</a:t>
            </a:r>
          </a:p>
          <a:p>
            <a:pPr marL="0" indent="0">
              <a:buNone/>
            </a:pPr>
            <a:r>
              <a:rPr lang="ru-RU" sz="1400" dirty="0"/>
              <a:t> 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ru-RU" sz="1400" dirty="0"/>
              <a:t>Формировать обобщённое представление о зимующих и перелётных птицах, учить различать их по существенному признаку: возможность удовлетворения потребности в пище.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ru-RU" sz="1400" dirty="0"/>
              <a:t>Углублять представления о причинах отлёта птиц (исчезновение основного корма, замерзание водоёмов, земли, отмирание вегетативных частей растений), пробовать классифицировать птиц на зимующих и перелётных на основе установления связи между характером корма и возможностью его добывания.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ru-RU" sz="1400" dirty="0"/>
              <a:t>Обогащать словарь путём введения слов: корм, перелётные, зимующие.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ru-RU" sz="1400" dirty="0"/>
              <a:t>Воспитывать любовь к птицам, желание помогать им в зимних условиях.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sz="2000" dirty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/>
          </a:p>
        </p:txBody>
      </p:sp>
      <p:pic>
        <p:nvPicPr>
          <p:cNvPr id="5" name="Picture 5" descr="profilepic535661_3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7988" y="188913"/>
            <a:ext cx="874712" cy="111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836753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4800" y="620688"/>
            <a:ext cx="8371656" cy="5703912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/>
              <a:t>Наблюдения в природе</a:t>
            </a:r>
            <a:endParaRPr lang="ru-RU" sz="2400" dirty="0"/>
          </a:p>
          <a:p>
            <a:endParaRPr lang="ru-RU" sz="2400" dirty="0"/>
          </a:p>
          <a:p>
            <a:pPr lvl="0"/>
            <a:r>
              <a:rPr lang="ru-RU" sz="2400" dirty="0"/>
              <a:t>Совместное наблюдение родителей с детьми за птицами во время участия в акции «Покормите птиц»</a:t>
            </a:r>
          </a:p>
          <a:p>
            <a:pPr marL="0" indent="0">
              <a:buNone/>
            </a:pPr>
            <a:r>
              <a:rPr lang="ru-RU" sz="2400" dirty="0" smtClean="0"/>
              <a:t>Цели: </a:t>
            </a:r>
            <a:r>
              <a:rPr lang="ru-RU" sz="2400" dirty="0"/>
              <a:t>продолжать воспитывать гуманное отношение к пернатым, поощрять желание заботиться о них. Совершенствовать знания о птицах (внешнем виде, повадках, голосах, названиях)</a:t>
            </a:r>
          </a:p>
          <a:p>
            <a:pPr lvl="0"/>
            <a:r>
              <a:rPr lang="ru-RU" sz="2400" dirty="0"/>
              <a:t>Наблюдение за птицами на групповом участке.</a:t>
            </a:r>
          </a:p>
          <a:p>
            <a:pPr marL="0" indent="0">
              <a:buNone/>
            </a:pPr>
            <a:r>
              <a:rPr lang="ru-RU" sz="2400" dirty="0" smtClean="0"/>
              <a:t>Цели: </a:t>
            </a:r>
            <a:r>
              <a:rPr lang="ru-RU" sz="2400" dirty="0"/>
              <a:t>продолжать воспитывать гуманное отношение к пернатым, поощрять желание заботиться о них. Совершенствовать знания о птицах (внешнем виде, повадках, голосах, названиях). Учить правильно вести себя при кормлении птиц. Закреплять знания о корме для пернатых друзей.</a:t>
            </a:r>
          </a:p>
          <a:p>
            <a:pPr marL="0" indent="0">
              <a:buNone/>
            </a:pPr>
            <a:r>
              <a:rPr lang="ru-RU" sz="2400" dirty="0"/>
              <a:t> </a:t>
            </a:r>
          </a:p>
          <a:p>
            <a:endParaRPr lang="ru-RU" dirty="0"/>
          </a:p>
        </p:txBody>
      </p:sp>
      <p:pic>
        <p:nvPicPr>
          <p:cNvPr id="5" name="Picture 5" descr="profilepic535661_3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7988" y="188913"/>
            <a:ext cx="874712" cy="111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912222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8160544" cy="4724400"/>
          </a:xfrm>
        </p:spPr>
        <p:txBody>
          <a:bodyPr/>
          <a:lstStyle/>
          <a:p>
            <a:r>
              <a:rPr lang="ru-RU" dirty="0" smtClean="0"/>
              <a:t>«Птичий двор» </a:t>
            </a:r>
          </a:p>
          <a:p>
            <a:pPr marL="0" indent="0">
              <a:buNone/>
            </a:pPr>
            <a:r>
              <a:rPr lang="ru-RU" dirty="0" smtClean="0"/>
              <a:t>Цель: знакомить детей с понятием «птичий двор»,</a:t>
            </a:r>
          </a:p>
          <a:p>
            <a:pPr marL="0" indent="0">
              <a:buNone/>
            </a:pPr>
            <a:r>
              <a:rPr lang="ru-RU" dirty="0" smtClean="0"/>
              <a:t>Учить подражать движениям птиц и побуждать к звукоподражаниям.  </a:t>
            </a:r>
            <a:endParaRPr lang="ru-RU" dirty="0"/>
          </a:p>
        </p:txBody>
      </p:sp>
      <p:pic>
        <p:nvPicPr>
          <p:cNvPr id="5" name="Picture 5" descr="profilepic535661_3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7988" y="188913"/>
            <a:ext cx="874712" cy="111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395536" y="555725"/>
            <a:ext cx="61206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3200" b="1" dirty="0">
                <a:latin typeface="+mn-lt"/>
              </a:rPr>
              <a:t>Игровая  ситуация</a:t>
            </a:r>
          </a:p>
        </p:txBody>
      </p:sp>
    </p:spTree>
    <p:extLst>
      <p:ext uri="{BB962C8B-B14F-4D97-AF65-F5344CB8AC3E}">
        <p14:creationId xmlns:p14="http://schemas.microsoft.com/office/powerpoint/2010/main" val="3274796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4800" y="476672"/>
            <a:ext cx="7723188" cy="5847928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Дидактические игры</a:t>
            </a:r>
          </a:p>
          <a:p>
            <a:pPr lvl="0"/>
            <a:r>
              <a:rPr lang="ru-RU" sz="1600" dirty="0"/>
              <a:t>«Разрезные картинки»,</a:t>
            </a:r>
          </a:p>
          <a:p>
            <a:r>
              <a:rPr lang="ru-RU" sz="1600" dirty="0"/>
              <a:t>Цель: учить детей собирать целое из частей, совершенствовать знания о птицах.</a:t>
            </a:r>
          </a:p>
          <a:p>
            <a:pPr lvl="0"/>
            <a:r>
              <a:rPr lang="ru-RU" sz="1600" dirty="0"/>
              <a:t>«Угадай, кого не стало?»</a:t>
            </a:r>
          </a:p>
          <a:p>
            <a:r>
              <a:rPr lang="ru-RU" sz="1600" dirty="0"/>
              <a:t>Цель: тренировать внимание, память, знание названий птиц.</a:t>
            </a:r>
          </a:p>
          <a:p>
            <a:pPr lvl="0"/>
            <a:r>
              <a:rPr lang="ru-RU" sz="1600" dirty="0"/>
              <a:t>«Накорми птичек».</a:t>
            </a:r>
          </a:p>
          <a:p>
            <a:r>
              <a:rPr lang="ru-RU" sz="1600" dirty="0"/>
              <a:t>Цель: совершенствовать знания детей о птицах и корма для них, воспитывать гуманное отношение к пернатым.</a:t>
            </a:r>
          </a:p>
          <a:p>
            <a:pPr lvl="0"/>
            <a:r>
              <a:rPr lang="ru-RU" sz="1600" dirty="0"/>
              <a:t>«Один-много»</a:t>
            </a:r>
          </a:p>
          <a:p>
            <a:r>
              <a:rPr lang="ru-RU" sz="1600" dirty="0"/>
              <a:t>Цель: закреплять понятия «один», «много». Тренировать внимание, память. Совершенствовать знания  птицах, учить узнавать их по внешнему виду.</a:t>
            </a:r>
          </a:p>
          <a:p>
            <a:pPr lvl="0"/>
            <a:r>
              <a:rPr lang="ru-RU" sz="1600" dirty="0"/>
              <a:t>«Лото « Птицы»</a:t>
            </a:r>
          </a:p>
          <a:p>
            <a:r>
              <a:rPr lang="ru-RU" sz="1600" dirty="0"/>
              <a:t>Цель: закреплять знания детей о птицах, умение их узнавать и называть. </a:t>
            </a:r>
          </a:p>
          <a:p>
            <a:pPr lvl="0"/>
            <a:r>
              <a:rPr lang="ru-RU" sz="1600" dirty="0"/>
              <a:t>«Назови ласково»</a:t>
            </a:r>
          </a:p>
          <a:p>
            <a:r>
              <a:rPr lang="ru-RU" sz="1600" dirty="0"/>
              <a:t>Цель: совершенствовать  умение употреблять уменьшительно-ласкательные суффиксы в словах, воспитывать </a:t>
            </a:r>
            <a:r>
              <a:rPr lang="ru-RU" sz="1600" dirty="0" err="1"/>
              <a:t>гумнное</a:t>
            </a:r>
            <a:r>
              <a:rPr lang="ru-RU" sz="1600" dirty="0"/>
              <a:t> отношение к пернатым.</a:t>
            </a:r>
          </a:p>
          <a:p>
            <a:pPr lvl="0"/>
            <a:r>
              <a:rPr lang="ru-RU" sz="1600" dirty="0"/>
              <a:t>«Угадай птицу по описанию»</a:t>
            </a:r>
          </a:p>
          <a:p>
            <a:r>
              <a:rPr lang="ru-RU" sz="1600" dirty="0"/>
              <a:t>Цель: формировать умение детей узнавать птицу без видеоряда, на слух. Способствовать запоминанию названий птиц.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Picture 5" descr="profilepic535661_3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7988" y="188913"/>
            <a:ext cx="874712" cy="111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438076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profilepic535661_3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7988" y="188913"/>
            <a:ext cx="874712" cy="111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dirty="0" smtClean="0"/>
              <a:t>Художественная литература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1566734"/>
            <a:ext cx="712879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spcAft>
                <a:spcPts val="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А.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Барто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«Страшная птица»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В. Жуковский «Птичка»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А. Яшин «Покормите птиц зимой!»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В. Бианки «Лесные домишки»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И. Северянин «Ее питомцы»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Малые фольклорные жанры «Сорока-ворона», «На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крайчике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на сарайчике две вороны сидят, обе врозь глядят»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В. Звягина « Воробышки»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Л.Толстой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«У Вари был Чиж»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А.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Караничева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« Маленький утенок»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Немецкая народная песня «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Снегирек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485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4800" y="620688"/>
            <a:ext cx="8083624" cy="5703912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Результат проекта</a:t>
            </a:r>
            <a:r>
              <a:rPr lang="ru-RU" b="1" dirty="0" smtClean="0"/>
              <a:t>:</a:t>
            </a:r>
          </a:p>
          <a:p>
            <a:pPr marL="0" indent="0">
              <a:buNone/>
            </a:pPr>
            <a:endParaRPr lang="ru-RU" dirty="0"/>
          </a:p>
          <a:p>
            <a:pPr lvl="0"/>
            <a:r>
              <a:rPr lang="ru-RU" i="1" dirty="0"/>
              <a:t>Расширение кругозора детей о птицах</a:t>
            </a:r>
          </a:p>
          <a:p>
            <a:pPr lvl="0"/>
            <a:r>
              <a:rPr lang="ru-RU" i="1" dirty="0"/>
              <a:t>Расширение </a:t>
            </a:r>
            <a:r>
              <a:rPr lang="ru-RU" i="1" dirty="0" smtClean="0"/>
              <a:t>предметно-развивающей среды</a:t>
            </a:r>
            <a:endParaRPr lang="ru-RU" i="1" dirty="0"/>
          </a:p>
          <a:p>
            <a:pPr lvl="0"/>
            <a:r>
              <a:rPr lang="ru-RU" i="1" dirty="0"/>
              <a:t>Активное совместное участие родителей и детей в акциях и выставках-конкурсах</a:t>
            </a:r>
          </a:p>
          <a:p>
            <a:pPr lvl="0"/>
            <a:r>
              <a:rPr lang="ru-RU" i="1" dirty="0"/>
              <a:t>Презентация проекта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5" name="Picture 5" descr="profilepic535661_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027988" y="188913"/>
            <a:ext cx="874712" cy="1119187"/>
          </a:xfrm>
        </p:spPr>
      </p:pic>
    </p:spTree>
    <p:extLst>
      <p:ext uri="{BB962C8B-B14F-4D97-AF65-F5344CB8AC3E}">
        <p14:creationId xmlns:p14="http://schemas.microsoft.com/office/powerpoint/2010/main" val="37205842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/>
          </p:cNvSpPr>
          <p:nvPr>
            <p:ph type="title" sz="quarter" idx="4294967295"/>
          </p:nvPr>
        </p:nvSpPr>
        <p:spPr bwMode="auto">
          <a:xfrm>
            <a:off x="304800" y="260350"/>
            <a:ext cx="7435850" cy="720725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cap="none" smtClean="0">
                <a:effectLst/>
              </a:rPr>
              <a:t>Образовательная деятельность</a:t>
            </a:r>
          </a:p>
        </p:txBody>
      </p:sp>
      <p:pic>
        <p:nvPicPr>
          <p:cNvPr id="30722" name="Picture 8" descr="profilepic535661_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027988" y="260350"/>
            <a:ext cx="874712" cy="1119188"/>
          </a:xfr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200902"/>
            <a:ext cx="2590714" cy="34542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2486" y="2917038"/>
            <a:ext cx="2590713" cy="34542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8143" y="1188367"/>
            <a:ext cx="2594973" cy="34599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Дидактические игры</a:t>
            </a:r>
            <a:endParaRPr lang="ru-RU" dirty="0"/>
          </a:p>
        </p:txBody>
      </p:sp>
      <p:pic>
        <p:nvPicPr>
          <p:cNvPr id="31745" name="Picture 9" descr="profilepic535661_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1928" y="316992"/>
            <a:ext cx="874776" cy="1118616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1323856"/>
            <a:ext cx="3363838" cy="44851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1919" y="3068960"/>
            <a:ext cx="4206763" cy="31550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4"/>
          <p:cNvSpPr>
            <a:spLocks noGrp="1"/>
          </p:cNvSpPr>
          <p:nvPr>
            <p:ph type="title" sz="quarter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3200" cap="none" dirty="0" smtClean="0">
                <a:effectLst/>
              </a:rPr>
              <a:t>Самостоятельная деятельность</a:t>
            </a:r>
          </a:p>
        </p:txBody>
      </p:sp>
      <p:pic>
        <p:nvPicPr>
          <p:cNvPr id="33794" name="Picture 9" descr="profilepic535661_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101013" y="260350"/>
            <a:ext cx="874712" cy="1119188"/>
          </a:xfrm>
        </p:spPr>
      </p:pic>
      <p:pic>
        <p:nvPicPr>
          <p:cNvPr id="33797" name="Picture 7" descr="IMG_20140210_073339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59832" y="1916832"/>
            <a:ext cx="3442583" cy="1936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273" y="1295400"/>
            <a:ext cx="2628400" cy="35045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776" y="4283944"/>
            <a:ext cx="3395435" cy="25465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4168" y="3220585"/>
            <a:ext cx="2701565" cy="36020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4"/>
          <p:cNvSpPr>
            <a:spLocks noGrp="1"/>
          </p:cNvSpPr>
          <p:nvPr>
            <p:ph type="title" sz="quarter" idx="4294967295"/>
          </p:nvPr>
        </p:nvSpPr>
        <p:spPr bwMode="auto">
          <a:xfrm>
            <a:off x="304800" y="457200"/>
            <a:ext cx="7507288" cy="8382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ru-RU" sz="3200" cap="none" dirty="0" smtClean="0">
                <a:effectLst/>
              </a:rPr>
              <a:t>Мастер-классы для родителей  (нетрадиционные виды аппликации)</a:t>
            </a:r>
            <a:br>
              <a:rPr lang="ru-RU" sz="3200" cap="none" dirty="0" smtClean="0">
                <a:effectLst/>
              </a:rPr>
            </a:br>
            <a:endParaRPr lang="ru-RU" sz="3200" cap="none" dirty="0" smtClean="0">
              <a:effectLst/>
            </a:endParaRPr>
          </a:p>
        </p:txBody>
      </p:sp>
      <p:pic>
        <p:nvPicPr>
          <p:cNvPr id="38914" name="Picture 10" descr="IMG_20140204_162634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4800" y="1315799"/>
            <a:ext cx="1849661" cy="32891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8915" name="Picture 11" descr="IMG_20140204_16593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43608" y="2060848"/>
            <a:ext cx="1651759" cy="29380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8916" name="Picture 12" descr="profilepic535661_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027988" y="188913"/>
            <a:ext cx="874712" cy="1119187"/>
          </a:xfrm>
        </p:spPr>
      </p:pic>
      <p:pic>
        <p:nvPicPr>
          <p:cNvPr id="6" name="Picture 10" descr="IMG_20140210_163926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7544" y="4365104"/>
            <a:ext cx="4248150" cy="23891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3269" y="1425002"/>
            <a:ext cx="2231329" cy="2810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2205" y="1182166"/>
            <a:ext cx="1978973" cy="3085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1680" y="4344705"/>
            <a:ext cx="4149242" cy="23356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0192" y="3373224"/>
            <a:ext cx="2710420" cy="37130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Содержимое 2"/>
          <p:cNvSpPr>
            <a:spLocks noGrp="1"/>
          </p:cNvSpPr>
          <p:nvPr>
            <p:ph sz="half" idx="1"/>
          </p:nvPr>
        </p:nvSpPr>
        <p:spPr>
          <a:xfrm>
            <a:off x="323528" y="0"/>
            <a:ext cx="7723188" cy="6858000"/>
          </a:xfrm>
        </p:spPr>
        <p:txBody>
          <a:bodyPr/>
          <a:lstStyle/>
          <a:p>
            <a:pPr eaLnBrk="1" hangingPunct="1">
              <a:buNone/>
            </a:pPr>
            <a:r>
              <a:rPr lang="ru-RU" sz="1400" b="1" dirty="0" smtClean="0">
                <a:solidFill>
                  <a:srgbClr val="2A2003"/>
                </a:solidFill>
                <a:latin typeface="Franklin Gothic Medium" pitchFamily="34" charset="0"/>
                <a:cs typeface="Arial" charset="0"/>
              </a:rPr>
              <a:t>Тип проекта: </a:t>
            </a:r>
            <a:r>
              <a:rPr lang="ru-RU" sz="1400" dirty="0"/>
              <a:t>Информационно-практико-ориентированный проект</a:t>
            </a:r>
            <a:endParaRPr lang="ru-RU" sz="1400" dirty="0" smtClean="0">
              <a:solidFill>
                <a:srgbClr val="2A2003"/>
              </a:solidFill>
              <a:latin typeface="Franklin Gothic Medium" pitchFamily="34" charset="0"/>
              <a:cs typeface="Arial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ru-RU" sz="1400" b="1" dirty="0" smtClean="0">
                <a:solidFill>
                  <a:srgbClr val="2A2003"/>
                </a:solidFill>
                <a:latin typeface="Franklin Gothic Medium" pitchFamily="34" charset="0"/>
                <a:cs typeface="Arial" charset="0"/>
              </a:rPr>
              <a:t>Возраст: </a:t>
            </a:r>
            <a:r>
              <a:rPr lang="ru-RU" sz="1400" dirty="0" smtClean="0">
                <a:solidFill>
                  <a:srgbClr val="2A2003"/>
                </a:solidFill>
                <a:latin typeface="Franklin Gothic Medium" pitchFamily="34" charset="0"/>
                <a:cs typeface="Arial" charset="0"/>
              </a:rPr>
              <a:t>Вторая младшая группа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400" b="1" dirty="0" smtClean="0">
                <a:solidFill>
                  <a:srgbClr val="2A2003"/>
                </a:solidFill>
                <a:latin typeface="Franklin Gothic Medium" pitchFamily="34" charset="0"/>
                <a:cs typeface="Arial" charset="0"/>
              </a:rPr>
              <a:t>Цели: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400" b="1" dirty="0" smtClean="0">
                <a:solidFill>
                  <a:srgbClr val="2A2003"/>
                </a:solidFill>
                <a:latin typeface="Franklin Gothic Medium" pitchFamily="34" charset="0"/>
                <a:cs typeface="Arial" charset="0"/>
              </a:rPr>
              <a:t> - </a:t>
            </a:r>
            <a:r>
              <a:rPr lang="ru-RU" sz="1400" dirty="0" smtClean="0">
                <a:solidFill>
                  <a:schemeClr val="tx1"/>
                </a:solidFill>
                <a:latin typeface="Arial" charset="0"/>
              </a:rPr>
              <a:t>Дать детям представление о птицах, об их внешнем виде, повадках, об особенностях их жизни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400" dirty="0" smtClean="0">
                <a:solidFill>
                  <a:schemeClr val="tx1"/>
                </a:solidFill>
                <a:latin typeface="Arial" charset="0"/>
              </a:rPr>
              <a:t> - Воспитывать любовь и заботливое отношение к пернатым</a:t>
            </a:r>
            <a:r>
              <a:rPr lang="ru-RU" sz="1400" dirty="0" smtClean="0"/>
              <a:t> </a:t>
            </a:r>
          </a:p>
          <a:p>
            <a:r>
              <a:rPr lang="ru-RU" sz="1400" b="1" dirty="0" smtClean="0">
                <a:latin typeface="Arial" charset="0"/>
              </a:rPr>
              <a:t>Задачи: </a:t>
            </a:r>
          </a:p>
          <a:p>
            <a:r>
              <a:rPr lang="ru-RU" sz="1400" dirty="0" smtClean="0">
                <a:latin typeface="Arial" charset="0"/>
              </a:rPr>
              <a:t>- Развивать элементарные представления о птицах (летают, поют, клюют, радуются);</a:t>
            </a:r>
          </a:p>
          <a:p>
            <a:r>
              <a:rPr lang="ru-RU" sz="1400" dirty="0" smtClean="0">
                <a:latin typeface="Arial" charset="0"/>
              </a:rPr>
              <a:t> - Поощрять и поддерживать самостоятельные наблюдения за птицами;</a:t>
            </a:r>
          </a:p>
          <a:p>
            <a:r>
              <a:rPr lang="ru-RU" sz="1400" dirty="0" smtClean="0">
                <a:latin typeface="Arial" charset="0"/>
              </a:rPr>
              <a:t>- Воспитывать бережное отношение к птицам;</a:t>
            </a:r>
          </a:p>
          <a:p>
            <a:r>
              <a:rPr lang="ru-RU" sz="1400" dirty="0" smtClean="0">
                <a:latin typeface="Arial" charset="0"/>
              </a:rPr>
              <a:t>- Развивать умение общаться со взрослыми, отвечать на вопросы по прочитанному, вести диалог;</a:t>
            </a:r>
          </a:p>
          <a:p>
            <a:r>
              <a:rPr lang="ru-RU" sz="1400" dirty="0" smtClean="0">
                <a:latin typeface="Arial" charset="0"/>
              </a:rPr>
              <a:t>- Развивать умение общаться со сверстниками в процессе игровой деятельности;</a:t>
            </a:r>
          </a:p>
          <a:p>
            <a:r>
              <a:rPr lang="ru-RU" sz="1400" dirty="0" smtClean="0">
                <a:latin typeface="Arial" charset="0"/>
              </a:rPr>
              <a:t>- Развивать познавательную активность, мышление, воображение, коммуникативные навыки;</a:t>
            </a:r>
          </a:p>
          <a:p>
            <a:r>
              <a:rPr lang="ru-RU" sz="1400" dirty="0" smtClean="0">
                <a:latin typeface="Arial" charset="0"/>
              </a:rPr>
              <a:t>- Развивать продуктивную деятельность детей, совершенствовать навыки и умения в рисовании, лепке, аппликации; развивать творческие способности; </a:t>
            </a:r>
          </a:p>
          <a:p>
            <a:r>
              <a:rPr lang="ru-RU" sz="1400" dirty="0" smtClean="0">
                <a:latin typeface="Arial" charset="0"/>
              </a:rPr>
              <a:t>- Формировать первичные представления о выразительных возможностях музыки; её способности передавать различные эмоции, настроение.</a:t>
            </a:r>
            <a:endParaRPr lang="ru-RU" sz="14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ru-RU" sz="1400" b="1" dirty="0" smtClean="0">
                <a:solidFill>
                  <a:srgbClr val="2A2003"/>
                </a:solidFill>
                <a:latin typeface="Franklin Gothic Medium" pitchFamily="34" charset="0"/>
                <a:cs typeface="Arial" charset="0"/>
              </a:rPr>
              <a:t>Образовательная деятельность</a:t>
            </a:r>
            <a:r>
              <a:rPr lang="ru-RU" sz="1400" dirty="0" smtClean="0">
                <a:solidFill>
                  <a:srgbClr val="2A2003"/>
                </a:solidFill>
                <a:latin typeface="Franklin Gothic Medium" pitchFamily="34" charset="0"/>
                <a:cs typeface="Arial" charset="0"/>
              </a:rPr>
              <a:t> : Познавательное развитие, Физическое развитие, Художественно-эстетическое развитие, Социально-коммуникативное развитие., Речевое развитие</a:t>
            </a:r>
          </a:p>
          <a:p>
            <a:pPr eaLnBrk="1" hangingPunct="1"/>
            <a:endParaRPr lang="ru-RU" sz="1400" dirty="0" smtClean="0">
              <a:solidFill>
                <a:srgbClr val="2A2003"/>
              </a:solidFill>
              <a:latin typeface="Franklin Gothic Medium" pitchFamily="34" charset="0"/>
              <a:cs typeface="Arial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ru-RU" sz="1400" b="1" dirty="0" smtClean="0">
                <a:solidFill>
                  <a:srgbClr val="2A2003"/>
                </a:solidFill>
                <a:latin typeface="Franklin Gothic Medium" pitchFamily="34" charset="0"/>
                <a:cs typeface="Arial" charset="0"/>
              </a:rPr>
              <a:t>Участники проекта: </a:t>
            </a:r>
            <a:r>
              <a:rPr lang="ru-RU" sz="1400" dirty="0" smtClean="0">
                <a:solidFill>
                  <a:srgbClr val="2A2003"/>
                </a:solidFill>
                <a:latin typeface="Franklin Gothic Medium" pitchFamily="34" charset="0"/>
                <a:cs typeface="Arial" charset="0"/>
              </a:rPr>
              <a:t>дети, родители (помощники), воспитатель</a:t>
            </a:r>
            <a:endParaRPr lang="ru-RU" sz="1400" b="1" dirty="0" smtClean="0">
              <a:solidFill>
                <a:srgbClr val="2A2003"/>
              </a:solidFill>
              <a:latin typeface="Franklin Gothic Medium" pitchFamily="34" charset="0"/>
              <a:cs typeface="Arial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ru-RU" sz="1400" b="1" dirty="0" smtClean="0">
                <a:solidFill>
                  <a:srgbClr val="2A2003"/>
                </a:solidFill>
                <a:latin typeface="Franklin Gothic Medium" pitchFamily="34" charset="0"/>
                <a:cs typeface="Arial" charset="0"/>
              </a:rPr>
              <a:t> Длительность</a:t>
            </a:r>
            <a:r>
              <a:rPr lang="ru-RU" sz="1400" dirty="0" smtClean="0">
                <a:solidFill>
                  <a:srgbClr val="2A2003"/>
                </a:solidFill>
                <a:latin typeface="Franklin Gothic Medium" pitchFamily="34" charset="0"/>
                <a:cs typeface="Arial" charset="0"/>
              </a:rPr>
              <a:t>: </a:t>
            </a:r>
            <a:r>
              <a:rPr lang="ru-RU" sz="1400" dirty="0" smtClean="0">
                <a:solidFill>
                  <a:srgbClr val="2A2003"/>
                </a:solidFill>
                <a:latin typeface="Arial" charset="0"/>
                <a:cs typeface="Arial" charset="0"/>
              </a:rPr>
              <a:t>2 недели</a:t>
            </a:r>
            <a:r>
              <a:rPr lang="ru-RU" sz="2000" dirty="0" smtClean="0">
                <a:solidFill>
                  <a:srgbClr val="2A2003"/>
                </a:solidFill>
                <a:latin typeface="Franklin Gothic Medium" pitchFamily="34" charset="0"/>
                <a:cs typeface="Arial" charset="0"/>
              </a:rPr>
              <a:t> </a:t>
            </a:r>
          </a:p>
          <a:p>
            <a:pPr eaLnBrk="1" hangingPunct="1"/>
            <a:endParaRPr lang="ru-RU" sz="2000" dirty="0" smtClean="0">
              <a:latin typeface="Franklin Gothic Medium" pitchFamily="34" charset="0"/>
            </a:endParaRPr>
          </a:p>
        </p:txBody>
      </p:sp>
      <p:pic>
        <p:nvPicPr>
          <p:cNvPr id="24578" name="Picture 7" descr="profilepic535661_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101013" y="188913"/>
            <a:ext cx="874712" cy="1119187"/>
          </a:xfrm>
        </p:spPr>
      </p:pic>
    </p:spTree>
    <p:extLst>
      <p:ext uri="{BB962C8B-B14F-4D97-AF65-F5344CB8AC3E}">
        <p14:creationId xmlns:p14="http://schemas.microsoft.com/office/powerpoint/2010/main" val="29962512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15" descr="profilepic535661_3"/>
          <p:cNvPicPr>
            <a:picLocks noGrp="1" noChangeAspect="1" noChangeArrowheads="1"/>
          </p:cNvPicPr>
          <p:nvPr>
            <p:ph type="title" sz="quarter" idx="4294967295"/>
          </p:nvPr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1013" y="333375"/>
            <a:ext cx="655637" cy="838200"/>
          </a:xfrm>
        </p:spPr>
      </p:pic>
      <p:pic>
        <p:nvPicPr>
          <p:cNvPr id="43010" name="Picture 12" descr="1327223339_000086t9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5288" y="1196975"/>
            <a:ext cx="2914650" cy="21859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3011" name="Picture 10" descr="2618ab6d-ce7f-41c9-806e-641706ff68a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348038" y="1196975"/>
            <a:ext cx="2914650" cy="21859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3012" name="Picture 11" descr="8b2f3960-e2ff-4b5f-a3e0-1f174b68049d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76375" y="3500438"/>
            <a:ext cx="3521075" cy="2641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3013" name="Picture 14" descr="d2fddd8eed57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84888" y="2205038"/>
            <a:ext cx="2732087" cy="36401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3014" name="Rectangle 16"/>
          <p:cNvSpPr>
            <a:spLocks noChangeArrowheads="1"/>
          </p:cNvSpPr>
          <p:nvPr/>
        </p:nvSpPr>
        <p:spPr bwMode="auto">
          <a:xfrm>
            <a:off x="900113" y="260350"/>
            <a:ext cx="66246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chemeClr val="tx2"/>
                </a:solidFill>
              </a:rPr>
              <a:t>Домашние кормушки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4"/>
          <p:cNvSpPr>
            <a:spLocks noGrp="1"/>
          </p:cNvSpPr>
          <p:nvPr>
            <p:ph type="title" sz="quarter" idx="4294967295"/>
          </p:nvPr>
        </p:nvSpPr>
        <p:spPr bwMode="auto">
          <a:xfrm>
            <a:off x="304800" y="457200"/>
            <a:ext cx="7507288" cy="8382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ru-RU" cap="none" dirty="0" smtClean="0">
                <a:effectLst/>
              </a:rPr>
              <a:t>Мини-библиотека и книжки-малышки</a:t>
            </a:r>
          </a:p>
        </p:txBody>
      </p:sp>
      <p:pic>
        <p:nvPicPr>
          <p:cNvPr id="44034" name="Picture 9" descr="profilepic535661_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101013" y="188913"/>
            <a:ext cx="874712" cy="1119187"/>
          </a:xfrm>
        </p:spPr>
      </p:pic>
      <p:pic>
        <p:nvPicPr>
          <p:cNvPr id="44035" name="Picture 10" descr="IMG_20140210_17554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0825" y="1125538"/>
            <a:ext cx="5834063" cy="32813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3888" y="2755983"/>
            <a:ext cx="4788024" cy="35910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Итоговая выставка</a:t>
            </a:r>
            <a:br>
              <a:rPr lang="ru-RU" dirty="0" smtClean="0"/>
            </a:br>
            <a:r>
              <a:rPr lang="ru-RU" dirty="0" smtClean="0"/>
              <a:t> пернатых друзей</a:t>
            </a:r>
            <a:endParaRPr lang="ru-RU" dirty="0"/>
          </a:p>
        </p:txBody>
      </p:sp>
      <p:pic>
        <p:nvPicPr>
          <p:cNvPr id="40961" name="Picture 9" descr="profilepic535661_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3115" y="200471"/>
            <a:ext cx="874776" cy="1118616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557488"/>
            <a:ext cx="4355976" cy="32669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3888" y="1772816"/>
            <a:ext cx="4860032" cy="36450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9712" y="3347294"/>
            <a:ext cx="4464496" cy="33483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230688" cy="841248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Развивающая предметно-пространственная среда</a:t>
            </a:r>
            <a:endParaRPr lang="ru-RU" sz="2400" dirty="0"/>
          </a:p>
        </p:txBody>
      </p:sp>
      <p:pic>
        <p:nvPicPr>
          <p:cNvPr id="5" name="Picture 9" descr="profilepic535661_3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263115" y="200471"/>
            <a:ext cx="874776" cy="1118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196752"/>
            <a:ext cx="3310834" cy="24831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019" y="1581828"/>
            <a:ext cx="3419872" cy="25649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664" y="2463379"/>
            <a:ext cx="2859782" cy="38130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8066" y="3438436"/>
            <a:ext cx="4139952" cy="31049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6130" y="4131078"/>
            <a:ext cx="3635896" cy="27269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8042" y="3843049"/>
            <a:ext cx="3970658" cy="29779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3342" y="3936664"/>
            <a:ext cx="3660743" cy="27455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498126" y="1739430"/>
            <a:ext cx="2751202" cy="20634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67990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Спасибо за внимание.</a:t>
            </a:r>
            <a:endParaRPr lang="ru-RU" dirty="0"/>
          </a:p>
        </p:txBody>
      </p:sp>
      <p:sp>
        <p:nvSpPr>
          <p:cNvPr id="46082" name="Текст 5"/>
          <p:cNvSpPr>
            <a:spLocks noGrp="1"/>
          </p:cNvSpPr>
          <p:nvPr>
            <p:ph type="body" sz="half" idx="2"/>
          </p:nvPr>
        </p:nvSpPr>
        <p:spPr>
          <a:xfrm>
            <a:off x="381000" y="5532438"/>
            <a:ext cx="5867400" cy="768350"/>
          </a:xfrm>
        </p:spPr>
        <p:txBody>
          <a:bodyPr/>
          <a:lstStyle/>
          <a:p>
            <a:pPr eaLnBrk="1" hangingPunct="1"/>
            <a:r>
              <a:rPr lang="ru-RU" dirty="0" smtClean="0"/>
              <a:t>До встречи.</a:t>
            </a:r>
          </a:p>
        </p:txBody>
      </p:sp>
      <p:pic>
        <p:nvPicPr>
          <p:cNvPr id="6" name="Picture 3" descr="F:\DCIM\100CASIO\CIMG0809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7686" y="1214422"/>
            <a:ext cx="4286280" cy="5357850"/>
          </a:xfrm>
          <a:noFill/>
          <a:ln w="9525"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profilepic535661_3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1013" y="188913"/>
            <a:ext cx="874712" cy="111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043608" y="332656"/>
            <a:ext cx="7128792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+mn-lt"/>
              </a:rPr>
              <a:t>Этапы работы над проектом</a:t>
            </a:r>
            <a:r>
              <a:rPr lang="ru-RU" sz="2800" b="1" dirty="0" smtClean="0">
                <a:latin typeface="+mn-lt"/>
              </a:rPr>
              <a:t>:</a:t>
            </a:r>
          </a:p>
          <a:p>
            <a:endParaRPr lang="ru-RU" sz="2000" b="1" dirty="0">
              <a:latin typeface="+mn-lt"/>
            </a:endParaRPr>
          </a:p>
          <a:p>
            <a:r>
              <a:rPr lang="ru-RU" sz="2800" dirty="0" smtClean="0">
                <a:latin typeface="+mn-lt"/>
              </a:rPr>
              <a:t>• Подготовительный </a:t>
            </a:r>
            <a:r>
              <a:rPr lang="ru-RU" sz="2800" dirty="0">
                <a:latin typeface="+mn-lt"/>
              </a:rPr>
              <a:t>этап: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400" dirty="0" smtClean="0">
                <a:latin typeface="+mn-lt"/>
              </a:rPr>
              <a:t>Определение </a:t>
            </a:r>
            <a:r>
              <a:rPr lang="ru-RU" sz="2400" dirty="0">
                <a:latin typeface="+mn-lt"/>
              </a:rPr>
              <a:t>темы проекта.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400" dirty="0" smtClean="0">
                <a:latin typeface="+mn-lt"/>
              </a:rPr>
              <a:t>Формулировка </a:t>
            </a:r>
            <a:r>
              <a:rPr lang="ru-RU" sz="2400" dirty="0">
                <a:latin typeface="+mn-lt"/>
              </a:rPr>
              <a:t>цели и разбивка на веер задач</a:t>
            </a:r>
            <a:r>
              <a:rPr lang="ru-RU" sz="2400" dirty="0" smtClean="0">
                <a:latin typeface="+mn-lt"/>
              </a:rPr>
              <a:t>.</a:t>
            </a:r>
          </a:p>
          <a:p>
            <a:endParaRPr lang="ru-RU" sz="2400" dirty="0">
              <a:latin typeface="+mn-lt"/>
            </a:endParaRPr>
          </a:p>
          <a:p>
            <a:r>
              <a:rPr lang="ru-RU" sz="2800" dirty="0" smtClean="0">
                <a:latin typeface="+mn-lt"/>
              </a:rPr>
              <a:t>• Основной </a:t>
            </a:r>
            <a:r>
              <a:rPr lang="ru-RU" sz="2800" dirty="0">
                <a:latin typeface="+mn-lt"/>
              </a:rPr>
              <a:t>этап: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ru-RU" sz="2800" dirty="0" smtClean="0">
                <a:latin typeface="+mn-lt"/>
              </a:rPr>
              <a:t>Проведение </a:t>
            </a:r>
            <a:r>
              <a:rPr lang="ru-RU" sz="2800" dirty="0">
                <a:latin typeface="+mn-lt"/>
              </a:rPr>
              <a:t>организованной деятельности</a:t>
            </a:r>
            <a:r>
              <a:rPr lang="ru-RU" sz="2800" dirty="0" smtClean="0">
                <a:latin typeface="+mn-lt"/>
              </a:rPr>
              <a:t>.</a:t>
            </a:r>
          </a:p>
          <a:p>
            <a:endParaRPr lang="ru-RU" sz="2800" dirty="0">
              <a:latin typeface="+mn-lt"/>
            </a:endParaRPr>
          </a:p>
          <a:p>
            <a:r>
              <a:rPr lang="ru-RU" sz="2800" dirty="0" smtClean="0">
                <a:latin typeface="+mn-lt"/>
              </a:rPr>
              <a:t>• Заключительный </a:t>
            </a:r>
            <a:r>
              <a:rPr lang="ru-RU" sz="2800" dirty="0">
                <a:latin typeface="+mn-lt"/>
              </a:rPr>
              <a:t>этап: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ru-RU" sz="2800" dirty="0" smtClean="0">
                <a:latin typeface="+mn-lt"/>
              </a:rPr>
              <a:t>1Трансляция </a:t>
            </a:r>
            <a:r>
              <a:rPr lang="ru-RU" sz="2800" dirty="0">
                <a:latin typeface="+mn-lt"/>
              </a:rPr>
              <a:t>результатов </a:t>
            </a:r>
            <a:r>
              <a:rPr lang="ru-RU" sz="2800" dirty="0" smtClean="0">
                <a:latin typeface="+mn-lt"/>
              </a:rPr>
              <a:t>родителям (выставка и показ презентации проекта)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ru-RU" sz="2800" dirty="0" smtClean="0">
                <a:latin typeface="+mn-lt"/>
              </a:rPr>
              <a:t>2.Показ </a:t>
            </a:r>
            <a:r>
              <a:rPr lang="ru-RU" sz="2800" dirty="0" smtClean="0">
                <a:latin typeface="+mn-lt"/>
              </a:rPr>
              <a:t>презентации коллегам</a:t>
            </a:r>
            <a:endParaRPr lang="ru-RU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958877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sz="half" idx="1"/>
          </p:nvPr>
        </p:nvSpPr>
        <p:spPr>
          <a:xfrm>
            <a:off x="304800" y="548680"/>
            <a:ext cx="8587680" cy="6048672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b="1" dirty="0"/>
              <a:t>Обоснование проблемы (причины):</a:t>
            </a:r>
            <a:r>
              <a:rPr lang="ru-RU" dirty="0"/>
              <a:t> </a:t>
            </a:r>
            <a:endParaRPr lang="ru-RU" dirty="0" smtClean="0"/>
          </a:p>
          <a:p>
            <a:r>
              <a:rPr lang="ru-RU" dirty="0" smtClean="0"/>
              <a:t>- </a:t>
            </a:r>
            <a:r>
              <a:rPr lang="ru-RU" dirty="0"/>
              <a:t>дети не знают элементарных видов птиц родного края</a:t>
            </a:r>
            <a:r>
              <a:rPr lang="ru-RU" dirty="0" smtClean="0"/>
              <a:t>;</a:t>
            </a:r>
          </a:p>
          <a:p>
            <a:pPr marL="0" indent="0">
              <a:buNone/>
            </a:pPr>
            <a:r>
              <a:rPr lang="ru-RU" dirty="0" smtClean="0"/>
              <a:t>    - </a:t>
            </a:r>
            <a:r>
              <a:rPr lang="ru-RU" dirty="0" err="1"/>
              <a:t>природоохрана</a:t>
            </a:r>
            <a:r>
              <a:rPr lang="ru-RU" dirty="0"/>
              <a:t>, формирование экологический </a:t>
            </a:r>
            <a:r>
              <a:rPr lang="ru-RU" dirty="0" smtClean="0"/>
              <a:t>            культуры</a:t>
            </a:r>
            <a:r>
              <a:rPr lang="ru-RU" dirty="0"/>
              <a:t>. 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r>
              <a:rPr lang="ru-RU" b="1" dirty="0" smtClean="0"/>
              <a:t>Предварительная работа:</a:t>
            </a:r>
            <a:endParaRPr lang="ru-RU" dirty="0"/>
          </a:p>
          <a:p>
            <a:r>
              <a:rPr lang="ru-RU" dirty="0"/>
              <a:t>Информирование родителей о содержании проекта.</a:t>
            </a:r>
          </a:p>
          <a:p>
            <a:r>
              <a:rPr lang="ru-RU" dirty="0"/>
              <a:t>Приглашение к участию родителей в выставках–конкурсах, акциях                         </a:t>
            </a:r>
            <a:endParaRPr lang="ru-RU" dirty="0" smtClean="0"/>
          </a:p>
          <a:p>
            <a:r>
              <a:rPr lang="ru-RU" dirty="0" smtClean="0"/>
              <a:t>Подбор  </a:t>
            </a:r>
            <a:r>
              <a:rPr lang="ru-RU" dirty="0"/>
              <a:t>материала о птицах.</a:t>
            </a:r>
          </a:p>
        </p:txBody>
      </p:sp>
      <p:pic>
        <p:nvPicPr>
          <p:cNvPr id="6" name="Picture 7" descr="profilepic535661_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101013" y="188913"/>
            <a:ext cx="874712" cy="1119187"/>
          </a:xfrm>
        </p:spPr>
      </p:pic>
    </p:spTree>
    <p:extLst>
      <p:ext uri="{BB962C8B-B14F-4D97-AF65-F5344CB8AC3E}">
        <p14:creationId xmlns:p14="http://schemas.microsoft.com/office/powerpoint/2010/main" val="16333655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0"/>
            <a:ext cx="7146925" cy="7101408"/>
          </a:xfrm>
        </p:spPr>
        <p:txBody>
          <a:bodyPr/>
          <a:lstStyle/>
          <a:p>
            <a:pPr marL="609600" indent="-609600" eaLnBrk="1" hangingPunct="1">
              <a:buFont typeface="Wingdings 2" pitchFamily="18" charset="2"/>
              <a:buNone/>
            </a:pPr>
            <a:r>
              <a:rPr lang="ru-RU" sz="2800" b="1" dirty="0" smtClean="0">
                <a:solidFill>
                  <a:schemeClr val="tx1"/>
                </a:solidFill>
              </a:rPr>
              <a:t> Основной этап.</a:t>
            </a:r>
          </a:p>
          <a:p>
            <a:pPr marL="609600" indent="-609600" eaLnBrk="1" hangingPunct="1">
              <a:buFont typeface="Wingdings 2" pitchFamily="18" charset="2"/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Мероприятия по взаимодействию с родителями:</a:t>
            </a:r>
          </a:p>
          <a:p>
            <a:pPr marL="609600" indent="-609600" eaLnBrk="1" hangingPunct="1">
              <a:buFontTx/>
              <a:buChar char="-"/>
            </a:pPr>
            <a:endParaRPr lang="ru-RU" sz="1800" dirty="0" smtClean="0">
              <a:solidFill>
                <a:schemeClr val="tx1"/>
              </a:solidFill>
            </a:endParaRPr>
          </a:p>
          <a:p>
            <a:pPr marL="609600" indent="-609600" eaLnBrk="1" hangingPunct="1">
              <a:buFontTx/>
              <a:buChar char="-"/>
            </a:pPr>
            <a:r>
              <a:rPr lang="ru-RU" sz="1800" dirty="0" smtClean="0">
                <a:solidFill>
                  <a:schemeClr val="tx1"/>
                </a:solidFill>
              </a:rPr>
              <a:t>- Предложить родителям участие в конкурсе «Кормушка для пернатых друзей» (совместная деятельность с детьми)</a:t>
            </a:r>
          </a:p>
          <a:p>
            <a:pPr marL="609600" indent="-609600" eaLnBrk="1" hangingPunct="1">
              <a:buFontTx/>
              <a:buChar char="-"/>
            </a:pPr>
            <a:r>
              <a:rPr lang="ru-RU" sz="1800" dirty="0" smtClean="0">
                <a:solidFill>
                  <a:schemeClr val="tx1"/>
                </a:solidFill>
              </a:rPr>
              <a:t>- Предложить родителям участие в создании мини-библиотеки в группе по теме «Пернатые друзья» из книжек-малышек</a:t>
            </a:r>
          </a:p>
          <a:p>
            <a:pPr marL="609600" indent="-609600" eaLnBrk="1" hangingPunct="1">
              <a:buFontTx/>
              <a:buChar char="-"/>
            </a:pPr>
            <a:r>
              <a:rPr lang="ru-RU" sz="1800" dirty="0" smtClean="0">
                <a:solidFill>
                  <a:schemeClr val="tx1"/>
                </a:solidFill>
              </a:rPr>
              <a:t>- Предложить родителям создать познавательный альбом для рассматривания «Пернатые друзья»</a:t>
            </a:r>
          </a:p>
          <a:p>
            <a:pPr marL="609600" indent="-609600" eaLnBrk="1" hangingPunct="1">
              <a:buFontTx/>
              <a:buChar char="-"/>
            </a:pPr>
            <a:r>
              <a:rPr lang="ru-RU" sz="1800" dirty="0" smtClean="0">
                <a:solidFill>
                  <a:schemeClr val="tx1"/>
                </a:solidFill>
              </a:rPr>
              <a:t>- Предложить родителям создать альбом с загадками о птицах</a:t>
            </a:r>
          </a:p>
          <a:p>
            <a:pPr marL="609600" indent="-609600" eaLnBrk="1" hangingPunct="1">
              <a:buFontTx/>
              <a:buChar char="-"/>
            </a:pPr>
            <a:r>
              <a:rPr lang="ru-RU" sz="1800" dirty="0" smtClean="0">
                <a:solidFill>
                  <a:schemeClr val="tx1"/>
                </a:solidFill>
              </a:rPr>
              <a:t>- Предложить родителям создать индивидуальные кормушки для птиц для совместного кормления их с детьми</a:t>
            </a:r>
          </a:p>
          <a:p>
            <a:pPr marL="609600" indent="-609600" eaLnBrk="1" hangingPunct="1">
              <a:buFontTx/>
              <a:buChar char="-"/>
            </a:pPr>
            <a:r>
              <a:rPr lang="ru-RU" sz="1800" dirty="0" smtClean="0">
                <a:solidFill>
                  <a:schemeClr val="tx1"/>
                </a:solidFill>
              </a:rPr>
              <a:t>- Информационный стенд для родителей: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sz="1800" dirty="0" smtClean="0">
                <a:solidFill>
                  <a:schemeClr val="tx1"/>
                </a:solidFill>
              </a:rPr>
              <a:t>«Покормите птиц зимой» (консультация для родителей)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sz="1800" dirty="0" smtClean="0">
                <a:solidFill>
                  <a:schemeClr val="tx1"/>
                </a:solidFill>
              </a:rPr>
              <a:t>«Зимующие птицы. Берегите птиц зимой» (рекомендации для родителей)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sz="1800" dirty="0" smtClean="0">
                <a:solidFill>
                  <a:schemeClr val="tx1"/>
                </a:solidFill>
              </a:rPr>
              <a:t>«Наблюдаем за природой зимой. Зимующие птицы.»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sz="1800" dirty="0" smtClean="0">
                <a:solidFill>
                  <a:schemeClr val="tx1"/>
                </a:solidFill>
              </a:rPr>
              <a:t>Мастер-классы в фото нетрадиционные виды аппликации, пластилиновая аппликация</a:t>
            </a:r>
          </a:p>
          <a:p>
            <a:pPr marL="609600" indent="-609600" eaLnBrk="1" hangingPunct="1">
              <a:buFontTx/>
              <a:buAutoNum type="arabicPeriod"/>
            </a:pPr>
            <a:endParaRPr lang="ru-RU" sz="1800" dirty="0" smtClean="0">
              <a:solidFill>
                <a:schemeClr val="tx1"/>
              </a:solidFill>
            </a:endParaRPr>
          </a:p>
          <a:p>
            <a:pPr marL="609600" indent="-609600" eaLnBrk="1" hangingPunct="1">
              <a:buFontTx/>
              <a:buChar char="-"/>
            </a:pPr>
            <a:endParaRPr lang="ru-RU" dirty="0" smtClean="0">
              <a:solidFill>
                <a:schemeClr val="tx1"/>
              </a:solidFill>
            </a:endParaRPr>
          </a:p>
          <a:p>
            <a:pPr marL="609600" indent="-609600" eaLnBrk="1" hangingPunct="1">
              <a:buFontTx/>
              <a:buChar char="-"/>
            </a:pPr>
            <a:endParaRPr lang="ru-RU" sz="1300" dirty="0" smtClean="0">
              <a:solidFill>
                <a:schemeClr val="tx1"/>
              </a:solidFill>
              <a:latin typeface="Arial" charset="0"/>
            </a:endParaRPr>
          </a:p>
          <a:p>
            <a:pPr marL="609600" indent="-609600" eaLnBrk="1" hangingPunct="1">
              <a:buFont typeface="Wingdings" pitchFamily="2" charset="2"/>
              <a:buChar char="§"/>
            </a:pPr>
            <a:endParaRPr lang="ru-RU" sz="1300" dirty="0" smtClean="0">
              <a:latin typeface="Arial" charset="0"/>
            </a:endParaRPr>
          </a:p>
          <a:p>
            <a:pPr marL="609600" indent="-609600" eaLnBrk="1" hangingPunct="1">
              <a:buFont typeface="Wingdings" pitchFamily="2" charset="2"/>
              <a:buChar char="§"/>
            </a:pPr>
            <a:endParaRPr lang="ru-RU" sz="1300" dirty="0" smtClean="0"/>
          </a:p>
          <a:p>
            <a:pPr marL="609600" indent="-609600" eaLnBrk="1" hangingPunct="1">
              <a:buFont typeface="Wingdings 2" pitchFamily="18" charset="2"/>
              <a:buNone/>
            </a:pPr>
            <a:endParaRPr lang="ru-RU" sz="1300" b="1" dirty="0" smtClean="0"/>
          </a:p>
          <a:p>
            <a:pPr marL="609600" indent="-609600" eaLnBrk="1" hangingPunct="1">
              <a:buFont typeface="Wingdings 2" pitchFamily="18" charset="2"/>
              <a:buNone/>
            </a:pPr>
            <a:endParaRPr lang="ru-RU" sz="1300" b="1" dirty="0" smtClean="0"/>
          </a:p>
          <a:p>
            <a:pPr marL="609600" indent="-609600" eaLnBrk="1" hangingPunct="1">
              <a:buFont typeface="Wingdings 2" pitchFamily="18" charset="2"/>
              <a:buNone/>
            </a:pPr>
            <a:endParaRPr lang="ru-RU" sz="1300" b="1" dirty="0" smtClean="0"/>
          </a:p>
          <a:p>
            <a:pPr marL="609600" indent="-609600" eaLnBrk="1" hangingPunct="1">
              <a:buFont typeface="Wingdings" pitchFamily="2" charset="2"/>
              <a:buChar char="v"/>
            </a:pPr>
            <a:endParaRPr lang="ru-RU" sz="2800" dirty="0" smtClean="0">
              <a:solidFill>
                <a:srgbClr val="523227"/>
              </a:solidFill>
            </a:endParaRPr>
          </a:p>
        </p:txBody>
      </p:sp>
      <p:pic>
        <p:nvPicPr>
          <p:cNvPr id="25602" name="Picture 6" descr="profilepic535661_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027988" y="188913"/>
            <a:ext cx="874712" cy="1119187"/>
          </a:xfr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528" y="1297222"/>
            <a:ext cx="6980584" cy="577592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ru-RU" sz="1800" dirty="0" smtClean="0"/>
              <a:t>Предложить родителям совместно с детьми участие в изготовлении книжки-малышки «Мой любимый пернатый друг»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800" dirty="0" smtClean="0"/>
              <a:t>Привлекать родителей совместно с детьми к участию в творческом конкурсе-выставке «Мой пернатый друг»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800" dirty="0" smtClean="0"/>
              <a:t>Совместный просмотр с детьми мультфильмов «</a:t>
            </a:r>
            <a:r>
              <a:rPr lang="ru-RU" sz="1800" dirty="0" err="1" smtClean="0"/>
              <a:t>Воробьишка</a:t>
            </a:r>
            <a:r>
              <a:rPr lang="ru-RU" sz="1800" dirty="0" smtClean="0"/>
              <a:t>-хвастунишка», «Красная горка» и </a:t>
            </a:r>
            <a:r>
              <a:rPr lang="ru-RU" sz="1800" dirty="0" err="1" smtClean="0"/>
              <a:t>тд</a:t>
            </a:r>
            <a:endParaRPr lang="ru-RU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1800" dirty="0" smtClean="0"/>
              <a:t>Привлечение родителей к акции «Покормите птиц» от центра юннатов посредством совместного с детьми  наблюдения за птицами во время кормления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800" dirty="0" smtClean="0"/>
              <a:t>Памятка для родителей по изготовлению кормушек</a:t>
            </a:r>
          </a:p>
          <a:p>
            <a:pPr>
              <a:buFont typeface="Arial" panose="020B0604020202020204" pitchFamily="34" charset="0"/>
              <a:buChar char="•"/>
            </a:pPr>
            <a:endParaRPr lang="ru-RU" dirty="0" smtClean="0"/>
          </a:p>
          <a:p>
            <a:pPr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0" indent="0" eaLnBrk="1" hangingPunct="1">
              <a:buNone/>
            </a:pPr>
            <a:endParaRPr lang="ru-RU" dirty="0"/>
          </a:p>
        </p:txBody>
      </p:sp>
      <p:pic>
        <p:nvPicPr>
          <p:cNvPr id="5" name="Picture 6" descr="profilepic535661_3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7988" y="188913"/>
            <a:ext cx="874712" cy="111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902413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0"/>
            <a:ext cx="7651750" cy="6381750"/>
          </a:xfrm>
        </p:spPr>
        <p:txBody>
          <a:bodyPr/>
          <a:lstStyle/>
          <a:p>
            <a:pPr eaLnBrk="1" hangingPunct="1"/>
            <a:r>
              <a:rPr lang="ru-RU" sz="2400" b="1" dirty="0" smtClean="0"/>
              <a:t>Организованная образовательная деятельность</a:t>
            </a:r>
          </a:p>
          <a:p>
            <a:pPr eaLnBrk="1" hangingPunct="1"/>
            <a:r>
              <a:rPr lang="ru-RU" sz="1800" dirty="0" smtClean="0"/>
              <a:t>Развитие речи:</a:t>
            </a:r>
          </a:p>
          <a:p>
            <a:pPr marL="0" indent="0" eaLnBrk="1" hangingPunct="1">
              <a:buNone/>
            </a:pPr>
            <a:r>
              <a:rPr lang="ru-RU" sz="1800" dirty="0" smtClean="0"/>
              <a:t>1. «Птицы»</a:t>
            </a:r>
          </a:p>
          <a:p>
            <a:pPr marL="0" indent="0" eaLnBrk="1" hangingPunct="1">
              <a:buNone/>
            </a:pPr>
            <a:r>
              <a:rPr lang="ru-RU" sz="1800" dirty="0" smtClean="0"/>
              <a:t>2. «Птицы зимой»</a:t>
            </a:r>
          </a:p>
          <a:p>
            <a:pPr eaLnBrk="1" hangingPunct="1"/>
            <a:r>
              <a:rPr lang="ru-RU" sz="1800" dirty="0" smtClean="0"/>
              <a:t>Ознакомление с окружающим</a:t>
            </a:r>
          </a:p>
          <a:p>
            <a:pPr marL="0" indent="0" eaLnBrk="1" hangingPunct="1">
              <a:buNone/>
            </a:pPr>
            <a:r>
              <a:rPr lang="ru-RU" sz="1800" dirty="0" smtClean="0"/>
              <a:t>1. «Зимующие птицы»</a:t>
            </a:r>
          </a:p>
          <a:p>
            <a:pPr marL="0" indent="0" eaLnBrk="1" hangingPunct="1">
              <a:buNone/>
            </a:pPr>
            <a:r>
              <a:rPr lang="ru-RU" sz="1800" dirty="0" smtClean="0"/>
              <a:t>2.  Презентация с элементами аппликации (отрытое занятие для родителей)</a:t>
            </a:r>
          </a:p>
          <a:p>
            <a:pPr eaLnBrk="1" hangingPunct="1"/>
            <a:r>
              <a:rPr lang="ru-RU" sz="1800" dirty="0" smtClean="0"/>
              <a:t>ФЭМП</a:t>
            </a:r>
          </a:p>
          <a:p>
            <a:pPr marL="0" indent="0" eaLnBrk="1" hangingPunct="1">
              <a:buNone/>
            </a:pPr>
            <a:r>
              <a:rPr lang="ru-RU" sz="1800" dirty="0" smtClean="0"/>
              <a:t>1. «Друзья птиц»</a:t>
            </a:r>
          </a:p>
          <a:p>
            <a:pPr eaLnBrk="1" hangingPunct="1"/>
            <a:r>
              <a:rPr lang="ru-RU" sz="1800" dirty="0" smtClean="0"/>
              <a:t>Лепка</a:t>
            </a:r>
          </a:p>
          <a:p>
            <a:pPr marL="0" indent="0" eaLnBrk="1" hangingPunct="1">
              <a:buNone/>
            </a:pPr>
            <a:r>
              <a:rPr lang="ru-RU" sz="1800" dirty="0" smtClean="0"/>
              <a:t>1. «Зима в лесу»</a:t>
            </a:r>
          </a:p>
          <a:p>
            <a:pPr eaLnBrk="1" hangingPunct="1"/>
            <a:r>
              <a:rPr lang="ru-RU" sz="1800" dirty="0" smtClean="0"/>
              <a:t>Аппликация</a:t>
            </a:r>
          </a:p>
          <a:p>
            <a:pPr marL="0" indent="0" eaLnBrk="1" hangingPunct="1">
              <a:buNone/>
            </a:pPr>
            <a:r>
              <a:rPr lang="ru-RU" sz="1800" dirty="0" smtClean="0"/>
              <a:t>1. «Пернатые друзья»</a:t>
            </a:r>
          </a:p>
          <a:p>
            <a:pPr eaLnBrk="1" hangingPunct="1"/>
            <a:r>
              <a:rPr lang="ru-RU" sz="1800" dirty="0" smtClean="0"/>
              <a:t>Изобразительная деятельность</a:t>
            </a:r>
          </a:p>
          <a:p>
            <a:pPr marL="0" indent="0" eaLnBrk="1" hangingPunct="1">
              <a:buNone/>
            </a:pPr>
            <a:r>
              <a:rPr lang="ru-RU" sz="1800" dirty="0" smtClean="0"/>
              <a:t>1. «Птицы»</a:t>
            </a:r>
          </a:p>
          <a:p>
            <a:pPr marL="0" indent="0" eaLnBrk="1" hangingPunct="1">
              <a:buNone/>
            </a:pPr>
            <a:r>
              <a:rPr lang="ru-RU" sz="1800" dirty="0" smtClean="0"/>
              <a:t>2. «Ветка рябины» </a:t>
            </a:r>
            <a:endParaRPr lang="ru-RU" sz="2000" dirty="0" smtClean="0"/>
          </a:p>
          <a:p>
            <a:pPr eaLnBrk="1" hangingPunct="1"/>
            <a:r>
              <a:rPr lang="ru-RU" sz="1800" dirty="0" smtClean="0"/>
              <a:t>Физическая культура</a:t>
            </a:r>
          </a:p>
          <a:p>
            <a:pPr marL="0" indent="0" eaLnBrk="1" hangingPunct="1">
              <a:buNone/>
            </a:pPr>
            <a:r>
              <a:rPr lang="ru-RU" sz="1800" dirty="0" smtClean="0"/>
              <a:t>1. «Прогулка с птичкой»</a:t>
            </a:r>
          </a:p>
          <a:p>
            <a:pPr eaLnBrk="1" hangingPunct="1"/>
            <a:r>
              <a:rPr lang="ru-RU" sz="1800" dirty="0" smtClean="0"/>
              <a:t>Музыка</a:t>
            </a:r>
          </a:p>
          <a:p>
            <a:pPr marL="0" indent="0" eaLnBrk="1" hangingPunct="1">
              <a:buNone/>
            </a:pPr>
            <a:r>
              <a:rPr lang="ru-RU" sz="1800" dirty="0" smtClean="0"/>
              <a:t>1. «В гостях у бабушки Хозяюшки»</a:t>
            </a:r>
          </a:p>
        </p:txBody>
      </p:sp>
      <p:pic>
        <p:nvPicPr>
          <p:cNvPr id="26626" name="Picture 8" descr="profilepic535661_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027988" y="188913"/>
            <a:ext cx="874712" cy="1119187"/>
          </a:xfr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544457"/>
            <a:ext cx="6317815" cy="609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latin typeface="+mn-lt"/>
              </a:rPr>
              <a:t>Материалы и оборудование.</a:t>
            </a:r>
            <a:endParaRPr lang="ru-RU" sz="2800" b="1" dirty="0">
              <a:latin typeface="+mn-lt"/>
            </a:endParaRPr>
          </a:p>
        </p:txBody>
      </p:sp>
      <p:sp>
        <p:nvSpPr>
          <p:cNvPr id="2969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Char char="v"/>
            </a:pPr>
            <a:r>
              <a:rPr lang="ru-RU" sz="1800" dirty="0" smtClean="0"/>
              <a:t>Сюжетные картинки: «Зима», «Снегири на ветках», «Дети кормят птиц», «Синица на ветке»,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v"/>
            </a:pPr>
            <a:r>
              <a:rPr lang="ru-RU" sz="1800" dirty="0" smtClean="0"/>
              <a:t>Предметные </a:t>
            </a:r>
            <a:r>
              <a:rPr lang="ru-RU" sz="1800" dirty="0" err="1" smtClean="0"/>
              <a:t>картинки:«Снегирь</a:t>
            </a:r>
            <a:r>
              <a:rPr lang="ru-RU" sz="1800" dirty="0" smtClean="0"/>
              <a:t>», «Воробей», «Синица», «Ворона», «Сова», «Сорока»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v"/>
            </a:pPr>
            <a:r>
              <a:rPr lang="ru-RU" sz="1800" dirty="0" smtClean="0"/>
              <a:t>Аудио запись: звуки природы « Вьюга»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v"/>
            </a:pPr>
            <a:r>
              <a:rPr lang="ru-RU" sz="1800" dirty="0" smtClean="0"/>
              <a:t>Аудиозапись «Голоса птиц»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ru-RU" sz="18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v"/>
            </a:pPr>
            <a:r>
              <a:rPr lang="ru-RU" sz="1800" dirty="0" smtClean="0"/>
              <a:t>Пластилин,  доски  для работы с пластилином на каждого ребенка,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v"/>
            </a:pPr>
            <a:r>
              <a:rPr lang="ru-RU" sz="1800" dirty="0" smtClean="0"/>
              <a:t>Кормушки.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v"/>
            </a:pPr>
            <a:r>
              <a:rPr lang="ru-RU" sz="1800" dirty="0" smtClean="0"/>
              <a:t>Мешочки с кормом для птиц на всех детей.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v"/>
            </a:pPr>
            <a:r>
              <a:rPr lang="ru-RU" sz="1800" dirty="0" smtClean="0"/>
              <a:t>Макеты птиц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v"/>
            </a:pPr>
            <a:r>
              <a:rPr lang="ru-RU" sz="1800" dirty="0" smtClean="0"/>
              <a:t>Крупа для художественного творчества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v"/>
            </a:pPr>
            <a:r>
              <a:rPr lang="ru-RU" sz="1800" dirty="0" smtClean="0"/>
              <a:t>Цветная бумага, картон, клей, кисти для клея, салфетки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v"/>
            </a:pPr>
            <a:r>
              <a:rPr lang="ru-RU" sz="1800" dirty="0" smtClean="0"/>
              <a:t>Гуашь, губки –тампоны для художественного творчества, влажные салфетки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v"/>
            </a:pPr>
            <a:endParaRPr lang="ru-RU" sz="7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v"/>
            </a:pPr>
            <a:endParaRPr lang="ru-RU" sz="5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v"/>
            </a:pPr>
            <a:endParaRPr lang="ru-RU" sz="6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v"/>
            </a:pPr>
            <a:endParaRPr lang="ru-RU" sz="7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v"/>
            </a:pPr>
            <a:endParaRPr lang="ru-RU" sz="7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v"/>
            </a:pPr>
            <a:endParaRPr lang="ru-RU" sz="700" dirty="0" smtClean="0"/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700" dirty="0" smtClean="0"/>
              <a:t> </a:t>
            </a:r>
          </a:p>
          <a:p>
            <a:pPr eaLnBrk="1" hangingPunct="1">
              <a:lnSpc>
                <a:spcPct val="80000"/>
              </a:lnSpc>
            </a:pPr>
            <a:endParaRPr lang="ru-RU" sz="700" dirty="0" smtClean="0"/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ru-RU" sz="700" dirty="0" smtClean="0"/>
          </a:p>
        </p:txBody>
      </p:sp>
      <p:pic>
        <p:nvPicPr>
          <p:cNvPr id="29699" name="Picture 5" descr="profilepic535661_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027988" y="188913"/>
            <a:ext cx="874712" cy="1119187"/>
          </a:xfr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4800" y="404664"/>
            <a:ext cx="7723188" cy="5919936"/>
          </a:xfrm>
        </p:spPr>
        <p:txBody>
          <a:bodyPr/>
          <a:lstStyle/>
          <a:p>
            <a:r>
              <a:rPr lang="ru-RU" b="1" dirty="0"/>
              <a:t>Двигательная активность</a:t>
            </a:r>
            <a:r>
              <a:rPr lang="ru-RU" sz="1200" b="1" dirty="0"/>
              <a:t>.</a:t>
            </a:r>
            <a:endParaRPr lang="ru-RU" sz="1200" dirty="0"/>
          </a:p>
          <a:p>
            <a:pPr lvl="0"/>
            <a:r>
              <a:rPr lang="ru-RU" sz="1400" dirty="0"/>
              <a:t>«Снегири»</a:t>
            </a:r>
          </a:p>
          <a:p>
            <a:pPr marL="0" indent="0">
              <a:buNone/>
            </a:pPr>
            <a:r>
              <a:rPr lang="ru-RU" sz="1400" dirty="0"/>
              <a:t>Цель: совершенствовать умение детей двигаться в соответствии с текстом, расширять знания о повадках птиц.</a:t>
            </a:r>
          </a:p>
          <a:p>
            <a:pPr lvl="0"/>
            <a:r>
              <a:rPr lang="ru-RU" sz="1400" dirty="0" smtClean="0"/>
              <a:t>«</a:t>
            </a:r>
            <a:r>
              <a:rPr lang="ru-RU" sz="1400" dirty="0"/>
              <a:t>Воробушки и кот»</a:t>
            </a:r>
          </a:p>
          <a:p>
            <a:pPr marL="0" indent="0">
              <a:buNone/>
            </a:pPr>
            <a:r>
              <a:rPr lang="ru-RU" sz="1400" dirty="0"/>
              <a:t>Цель: учить детей мягко спрыгивать, сгибая ноги в коленях, бегать, не задевая друг друга, увертываться от ловящего, быстро убегать, находить свое место; приучать детей быть осторожными, занимая место, не толкать товарищей.</a:t>
            </a:r>
          </a:p>
          <a:p>
            <a:pPr lvl="0"/>
            <a:r>
              <a:rPr lang="ru-RU" sz="1400" dirty="0"/>
              <a:t>«Зимующие и перелетные птицы» (русская народная)</a:t>
            </a:r>
          </a:p>
          <a:p>
            <a:pPr marL="0" indent="0">
              <a:buNone/>
            </a:pPr>
            <a:r>
              <a:rPr lang="ru-RU" sz="1400" dirty="0"/>
              <a:t>Цель: развивать двигательные навыки; закреплять представление о поведении птиц зимой.</a:t>
            </a:r>
          </a:p>
          <a:p>
            <a:pPr lvl="0"/>
            <a:r>
              <a:rPr lang="ru-RU" sz="1400" dirty="0" smtClean="0"/>
              <a:t> </a:t>
            </a:r>
            <a:r>
              <a:rPr lang="ru-RU" sz="1400" dirty="0"/>
              <a:t>«Наседка и цыплята»</a:t>
            </a:r>
          </a:p>
          <a:p>
            <a:pPr marL="0" indent="0">
              <a:buNone/>
            </a:pPr>
            <a:r>
              <a:rPr lang="ru-RU" sz="1400" dirty="0"/>
              <a:t>Цель: учить детей подлезать под веревку, не задевая ее, увертываться от ловящего, быть осторожным и внимательным; приучать их действовать по сигналу, не толкать других детей, помогать им.</a:t>
            </a:r>
          </a:p>
          <a:p>
            <a:pPr lvl="0"/>
            <a:r>
              <a:rPr lang="ru-RU" sz="1400" dirty="0"/>
              <a:t> «Воробушки и автомобиль»</a:t>
            </a:r>
          </a:p>
          <a:p>
            <a:pPr marL="0" indent="0">
              <a:buNone/>
            </a:pPr>
            <a:r>
              <a:rPr lang="ru-RU" sz="1400" dirty="0"/>
              <a:t>Цель: приучать детей бегать в разных направлениях, не наталкиваясь друг на друга, начинать движение и менять его по сигналу воспитателя, находить свое место.</a:t>
            </a:r>
          </a:p>
          <a:p>
            <a:pPr lvl="0"/>
            <a:r>
              <a:rPr lang="ru-RU" sz="1400" dirty="0" smtClean="0"/>
              <a:t> </a:t>
            </a:r>
            <a:r>
              <a:rPr lang="ru-RU" sz="1400" dirty="0"/>
              <a:t>«Совушка».</a:t>
            </a:r>
          </a:p>
          <a:p>
            <a:pPr marL="0" indent="0">
              <a:buNone/>
            </a:pPr>
            <a:r>
              <a:rPr lang="ru-RU" sz="1400" dirty="0"/>
              <a:t> Цель: учиться неподвижно стоять некоторое время, внимательно слушать.</a:t>
            </a:r>
          </a:p>
          <a:p>
            <a:r>
              <a:rPr lang="ru-RU" sz="1400" dirty="0"/>
              <a:t>Ход игры: Играющие свободно располагаются на площадке. В стороне («в дупле») сидит или стоит «Сова». </a:t>
            </a:r>
            <a:r>
              <a:rPr lang="ru-RU" sz="1400" dirty="0" smtClean="0"/>
              <a:t>«</a:t>
            </a:r>
            <a:r>
              <a:rPr lang="ru-RU" sz="1400" dirty="0"/>
              <a:t>Птички в гнездышках»</a:t>
            </a:r>
          </a:p>
          <a:p>
            <a:pPr marL="0" indent="0">
              <a:buNone/>
            </a:pPr>
            <a:r>
              <a:rPr lang="ru-RU" sz="1400" dirty="0"/>
              <a:t>Цель:  учить детей ходить и бегать врассыпную, не наталкиваясь друг на друга; приучать их быстро действовать по сигналу воспитателя, помогать друг другу.</a:t>
            </a:r>
          </a:p>
          <a:p>
            <a:pPr lvl="0"/>
            <a:r>
              <a:rPr lang="ru-RU" sz="1400" dirty="0"/>
              <a:t>«Птички и кошка»</a:t>
            </a:r>
          </a:p>
          <a:p>
            <a:pPr marL="0" indent="0">
              <a:buNone/>
            </a:pPr>
            <a:r>
              <a:rPr lang="ru-RU" sz="1400" dirty="0"/>
              <a:t>Цель: учить двигаться по сигналу, развивать ловкость.</a:t>
            </a:r>
          </a:p>
          <a:p>
            <a:endParaRPr lang="ru-RU" sz="1200" dirty="0"/>
          </a:p>
        </p:txBody>
      </p:sp>
      <p:pic>
        <p:nvPicPr>
          <p:cNvPr id="5" name="Picture 5" descr="profilepic535661_3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7988" y="188913"/>
            <a:ext cx="874712" cy="111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595425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рек">
  <a:themeElements>
    <a:clrScheme name="1_Трек 1">
      <a:dk1>
        <a:srgbClr val="000000"/>
      </a:dk1>
      <a:lt1>
        <a:srgbClr val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FFFFFF"/>
      </a:accent3>
      <a:accent4>
        <a:srgbClr val="000000"/>
      </a:accent4>
      <a:accent5>
        <a:srgbClr val="F6CEAD"/>
      </a:accent5>
      <a:accent6>
        <a:srgbClr val="955A46"/>
      </a:accent6>
      <a:hlink>
        <a:srgbClr val="AD1F1F"/>
      </a:hlink>
      <a:folHlink>
        <a:srgbClr val="FFC42F"/>
      </a:folHlink>
    </a:clrScheme>
    <a:fontScheme name="1_Трек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Трек 1">
        <a:dk1>
          <a:srgbClr val="000000"/>
        </a:dk1>
        <a:lt1>
          <a:srgbClr val="FFFFFF"/>
        </a:lt1>
        <a:dk2>
          <a:srgbClr val="4E3B30"/>
        </a:dk2>
        <a:lt2>
          <a:srgbClr val="FBEEC9"/>
        </a:lt2>
        <a:accent1>
          <a:srgbClr val="F0A22E"/>
        </a:accent1>
        <a:accent2>
          <a:srgbClr val="A5644E"/>
        </a:accent2>
        <a:accent3>
          <a:srgbClr val="FFFFFF"/>
        </a:accent3>
        <a:accent4>
          <a:srgbClr val="000000"/>
        </a:accent4>
        <a:accent5>
          <a:srgbClr val="F6CEAD"/>
        </a:accent5>
        <a:accent6>
          <a:srgbClr val="955A46"/>
        </a:accent6>
        <a:hlink>
          <a:srgbClr val="AD1F1F"/>
        </a:hlink>
        <a:folHlink>
          <a:srgbClr val="FFC42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3435</TotalTime>
  <Words>1272</Words>
  <Application>Microsoft Office PowerPoint</Application>
  <PresentationFormat>Экран (4:3)</PresentationFormat>
  <Paragraphs>203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24</vt:i4>
      </vt:variant>
    </vt:vector>
  </HeadingPairs>
  <TitlesOfParts>
    <vt:vector size="26" baseType="lpstr">
      <vt:lpstr>Трек</vt:lpstr>
      <vt:lpstr>1_Трек</vt:lpstr>
      <vt:lpstr>Муниципальное  бюджетное  дошкольное учреждение детский сад №62  г. Твери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Материалы и оборудование.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Художественная литература</vt:lpstr>
      <vt:lpstr>Презентация PowerPoint</vt:lpstr>
      <vt:lpstr>Образовательная деятельность</vt:lpstr>
      <vt:lpstr>Дидактические игры</vt:lpstr>
      <vt:lpstr>Самостоятельная деятельность</vt:lpstr>
      <vt:lpstr>Мастер-классы для родителей  (нетрадиционные виды аппликации) </vt:lpstr>
      <vt:lpstr>Презентация PowerPoint</vt:lpstr>
      <vt:lpstr>Мини-библиотека и книжки-малышки</vt:lpstr>
      <vt:lpstr>Итоговая выставка  пернатых друзей</vt:lpstr>
      <vt:lpstr>Развивающая предметно-пространственная среда</vt:lpstr>
      <vt:lpstr>Спасибо за внимание.</vt:lpstr>
    </vt:vector>
  </TitlesOfParts>
  <Company>CtrlSoft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Агафонова Ирина    Леонидовна воспитатель  Вторая квалификационная категория  с 2001 года.</dc:title>
  <dc:creator>Admin</dc:creator>
  <cp:lastModifiedBy>TOSHIBA</cp:lastModifiedBy>
  <cp:revision>233</cp:revision>
  <dcterms:created xsi:type="dcterms:W3CDTF">2011-11-15T12:52:09Z</dcterms:created>
  <dcterms:modified xsi:type="dcterms:W3CDTF">2019-12-19T13:37:42Z</dcterms:modified>
</cp:coreProperties>
</file>