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3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5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2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6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6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ADFF-46B8-419F-BEA5-26B941A1D9F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C786-0869-4EB1-A5F6-8A8457E1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2"/>
            <a:ext cx="12192000" cy="686156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383" y="600892"/>
            <a:ext cx="8569234" cy="248847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Визитка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первой младшей</a:t>
            </a:r>
            <a:r>
              <a:rPr lang="en-US" sz="4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МБДОУ детского сада № 62</a:t>
            </a:r>
            <a:endParaRPr lang="ru-RU" sz="44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5" y="196343"/>
            <a:ext cx="11980817" cy="121802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Нормативно - правовая и методическая база построения </a:t>
            </a:r>
            <a:endParaRPr lang="ru-RU" sz="7000" b="1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развивающей </a:t>
            </a:r>
            <a:r>
              <a:rPr lang="ru-RU" sz="7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предметно - пространственной среды </a:t>
            </a:r>
            <a:r>
              <a:rPr lang="ru-RU" sz="7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группы</a:t>
            </a:r>
            <a:endParaRPr lang="ru-RU" sz="7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9077" y="1414364"/>
            <a:ext cx="92093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от 25 декабря 1993 года   с изменениями от 30 декабря 2008 года.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Федеральный закон Российской Федерации от 29 декабря 2012 года № 273-ФЗ  «Об образовании в Российской Федерации».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закон «О внесении изменений в отдельные законодательные акты Российской  Федерации в связи с принятием              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 закона  “Об образовании в Российской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 185 от 02 июля 2013 года. 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«Об утверждении Федерального государственного образовательного  стандарта дошкольного образования» № 155 от 17 октября 2013 года.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Петровский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Л.П. Стрелкова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"Концепция построения развивающей среды для организации жизни детей и взрослых в детском саду".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рождения до школы: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Инновационная программа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/ Н.Е. </a:t>
            </a:r>
            <a:r>
              <a:rPr lang="ru-RU" sz="16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 </a:t>
            </a:r>
            <a:r>
              <a:rPr lang="ru-RU" sz="16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2.4.1.3049-13 "Санитарно-эпидемиологические требования к устройству, содержанию и организации режима работы дошкольных образовательных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организаций«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880142"/>
            <a:ext cx="4990012" cy="311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600" dirty="0">
                <a:latin typeface="Monotype Corsiva" panose="03010101010201010101" pitchFamily="66" charset="0"/>
              </a:rPr>
              <a:t>ц</a:t>
            </a:r>
            <a:r>
              <a:rPr lang="ru-RU" sz="2600" dirty="0" smtClean="0">
                <a:latin typeface="Monotype Corsiva" panose="03010101010201010101" pitchFamily="66" charset="0"/>
              </a:rPr>
              <a:t>ентр познавательного развития, 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центр  экспериментирования,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центр сенсорного развития</a:t>
            </a:r>
          </a:p>
          <a:p>
            <a:pPr>
              <a:buFontTx/>
              <a:buChar char="-"/>
            </a:pPr>
            <a:r>
              <a:rPr lang="ru-RU" sz="2600" dirty="0">
                <a:latin typeface="Monotype Corsiva" panose="03010101010201010101" pitchFamily="66" charset="0"/>
              </a:rPr>
              <a:t>ц</a:t>
            </a:r>
            <a:r>
              <a:rPr lang="ru-RU" sz="2600" dirty="0" smtClean="0">
                <a:latin typeface="Monotype Corsiva" panose="03010101010201010101" pitchFamily="66" charset="0"/>
              </a:rPr>
              <a:t>ентр конструирования</a:t>
            </a:r>
          </a:p>
          <a:p>
            <a:pPr>
              <a:buFontTx/>
              <a:buChar char="-"/>
            </a:pPr>
            <a:endParaRPr lang="ru-RU" sz="32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03" y="2349992"/>
            <a:ext cx="3967579" cy="2975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82" y="1721651"/>
            <a:ext cx="3619646" cy="271473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51761" y="-3968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Познавательное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251" y="874454"/>
            <a:ext cx="4726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В него входят</a:t>
            </a:r>
            <a:r>
              <a:rPr lang="ru-RU" sz="3200" dirty="0" smtClean="0">
                <a:latin typeface="Monotype Corsiva" panose="03010101010201010101" pitchFamily="66" charset="0"/>
              </a:rPr>
              <a:t>: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- центр речевого развития</a:t>
            </a:r>
            <a:endParaRPr lang="ru-RU" sz="32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центр книги</a:t>
            </a:r>
          </a:p>
          <a:p>
            <a:pPr>
              <a:buFontTx/>
              <a:buChar char="-"/>
            </a:pP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центр ряженья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22" y="1698887"/>
            <a:ext cx="4301475" cy="3226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4" t="22058" r="13214" b="-2"/>
          <a:stretch/>
        </p:blipFill>
        <p:spPr>
          <a:xfrm>
            <a:off x="4396459" y="1708325"/>
            <a:ext cx="2393239" cy="32072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09013" y="123173"/>
            <a:ext cx="4168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Речевое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развитие</a:t>
            </a:r>
            <a:endParaRPr lang="ru-RU" sz="4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097280"/>
            <a:ext cx="6174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центр музыкального развития</a:t>
            </a:r>
          </a:p>
          <a:p>
            <a:pPr>
              <a:buFontTx/>
              <a:buChar char="-"/>
            </a:pPr>
            <a:r>
              <a:rPr lang="ru-RU" sz="2400" dirty="0">
                <a:latin typeface="Monotype Corsiva" panose="03010101010201010101" pitchFamily="66" charset="0"/>
              </a:rPr>
              <a:t>ц</a:t>
            </a:r>
            <a:r>
              <a:rPr lang="ru-RU" sz="2400" dirty="0" smtClean="0">
                <a:latin typeface="Monotype Corsiva" panose="03010101010201010101" pitchFamily="66" charset="0"/>
              </a:rPr>
              <a:t>ентр продуктивной деятельности (стол)</a:t>
            </a:r>
            <a:endParaRPr lang="ru-RU" sz="2400" dirty="0">
              <a:latin typeface="Monotype Corsiva" panose="03010101010201010101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«Полочка красоты» в уголке книги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6170" r="55596"/>
          <a:stretch/>
        </p:blipFill>
        <p:spPr>
          <a:xfrm>
            <a:off x="7149736" y="1393031"/>
            <a:ext cx="3317966" cy="50766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9554" y="196909"/>
            <a:ext cx="9408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Художественно- эстетическое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развитие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737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947" y="1985553"/>
            <a:ext cx="4950823" cy="8229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Центр физического развития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r="20159"/>
          <a:stretch/>
        </p:blipFill>
        <p:spPr>
          <a:xfrm>
            <a:off x="703218" y="1334103"/>
            <a:ext cx="5028906" cy="37341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3001" y="251553"/>
            <a:ext cx="5298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Физическое 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развитие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644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Социально-коммуникативное развитие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2" y="2055813"/>
            <a:ext cx="5486400" cy="411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383" y="2055812"/>
            <a:ext cx="475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Центр  сюжетно-ролевый игры</a:t>
            </a:r>
          </a:p>
        </p:txBody>
      </p:sp>
    </p:spTree>
    <p:extLst>
      <p:ext uri="{BB962C8B-B14F-4D97-AF65-F5344CB8AC3E}">
        <p14:creationId xmlns:p14="http://schemas.microsoft.com/office/powerpoint/2010/main" val="10669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Уголок для родителей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864143"/>
            <a:ext cx="3418592" cy="2903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91" y="2164824"/>
            <a:ext cx="6561909" cy="26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9" y="3892731"/>
            <a:ext cx="9039497" cy="1541418"/>
          </a:xfrm>
        </p:spPr>
        <p:txBody>
          <a:bodyPr>
            <a:normAutofit fontScale="90000"/>
          </a:bodyPr>
          <a:lstStyle/>
          <a:p>
            <a:pPr>
              <a:buClr>
                <a:srgbClr val="7030A0"/>
              </a:buClr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2389" y="298427"/>
            <a:ext cx="8878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Визитка включает в себя следующие разделы: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- </a:t>
            </a:r>
            <a:r>
              <a:rPr lang="ru-RU" sz="3600" dirty="0">
                <a:latin typeface="Monotype Corsiva" panose="03010101010201010101" pitchFamily="66" charset="0"/>
              </a:rPr>
              <a:t>информация о педагогах,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состав группы,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режим дня,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данные о программе образовательного процесса,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сетка  НОД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- </a:t>
            </a:r>
            <a:r>
              <a:rPr lang="ru-RU" sz="3600" dirty="0">
                <a:latin typeface="Monotype Corsiva" panose="03010101010201010101" pitchFamily="66" charset="0"/>
              </a:rPr>
              <a:t>РППС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34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4457" y="243511"/>
            <a:ext cx="1052866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u="sng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Педагоги</a:t>
            </a: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Воспитатель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высшей квалификационной категории  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Monotype Corsiva" panose="03010101010201010101" pitchFamily="66" charset="0"/>
                <a:ea typeface="Calibri" panose="020F0502020204030204" pitchFamily="34" charset="0"/>
              </a:rPr>
              <a:t>Веригина Алла </a:t>
            </a:r>
            <a:r>
              <a:rPr lang="ru-RU" sz="3200" b="1" dirty="0" err="1" smtClean="0">
                <a:latin typeface="Monotype Corsiva" panose="03010101010201010101" pitchFamily="66" charset="0"/>
                <a:ea typeface="Calibri" panose="020F0502020204030204" pitchFamily="34" charset="0"/>
              </a:rPr>
              <a:t>Альгирдовна</a:t>
            </a:r>
            <a:endParaRPr lang="ru-RU" sz="4800" b="1" u="sng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Воспитатель</a:t>
            </a:r>
            <a:endParaRPr lang="ru-RU" sz="4800" dirty="0" smtClean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ервой квалификационной категории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Кудрявцева Оксана Владимировна  </a:t>
            </a:r>
          </a:p>
          <a:p>
            <a:pPr algn="ctr">
              <a:spcAft>
                <a:spcPts val="0"/>
              </a:spcAft>
            </a:pP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Помощник </a:t>
            </a: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воспитателя</a:t>
            </a:r>
            <a:endParaRPr lang="ru-RU" sz="4800" dirty="0" smtClean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Monotype Corsiva" panose="03010101010201010101" pitchFamily="66" charset="0"/>
              </a:rPr>
              <a:t>Чистякова  Татьяна Васильевна</a:t>
            </a:r>
            <a:endParaRPr lang="ru-RU" sz="3200" b="1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3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182414"/>
            <a:ext cx="10515600" cy="3794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Группу посещают  18 человека; из них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11 мальчиков и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7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девочек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57675"/>
              </p:ext>
            </p:extLst>
          </p:nvPr>
        </p:nvGraphicFramePr>
        <p:xfrm>
          <a:off x="5495636" y="744582"/>
          <a:ext cx="6143370" cy="5563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05">
                  <a:extLst>
                    <a:ext uri="{9D8B030D-6E8A-4147-A177-3AD203B41FA5}">
                      <a16:colId xmlns:a16="http://schemas.microsoft.com/office/drawing/2014/main" val="2991554354"/>
                    </a:ext>
                  </a:extLst>
                </a:gridCol>
                <a:gridCol w="2201108">
                  <a:extLst>
                    <a:ext uri="{9D8B030D-6E8A-4147-A177-3AD203B41FA5}">
                      <a16:colId xmlns:a16="http://schemas.microsoft.com/office/drawing/2014/main" val="926517034"/>
                    </a:ext>
                  </a:extLst>
                </a:gridCol>
                <a:gridCol w="675733">
                  <a:extLst>
                    <a:ext uri="{9D8B030D-6E8A-4147-A177-3AD203B41FA5}">
                      <a16:colId xmlns:a16="http://schemas.microsoft.com/office/drawing/2014/main" val="1660643336"/>
                    </a:ext>
                  </a:extLst>
                </a:gridCol>
                <a:gridCol w="2858524">
                  <a:extLst>
                    <a:ext uri="{9D8B030D-6E8A-4147-A177-3AD203B41FA5}">
                      <a16:colId xmlns:a16="http://schemas.microsoft.com/office/drawing/2014/main" val="2686552552"/>
                    </a:ext>
                  </a:extLst>
                </a:gridCol>
              </a:tblGrid>
              <a:tr h="1570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129766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Макар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Юрий 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461728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Полина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Мария 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50780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Ксения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Артём</a:t>
                      </a:r>
                      <a:r>
                        <a:rPr lang="ru-RU" baseline="0" dirty="0" smtClean="0"/>
                        <a:t> Ф.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54147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Федор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Егор Ч.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30569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Илья 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18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Екатерина Ш.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91144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Варвар</a:t>
                      </a:r>
                      <a:r>
                        <a:rPr lang="ru-RU" baseline="0" dirty="0" smtClean="0"/>
                        <a:t>а Ж.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19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4936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Екатерина</a:t>
                      </a:r>
                      <a:r>
                        <a:rPr lang="ru-RU" baseline="0" dirty="0" smtClean="0"/>
                        <a:t> 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68046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03001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Федор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22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34129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Макар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23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07093"/>
                  </a:ext>
                </a:extLst>
              </a:tr>
              <a:tr h="3429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Алиса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24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93608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Семён 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753971"/>
                  </a:ext>
                </a:extLst>
              </a:tr>
              <a:tr h="6002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Лев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</a:p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7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1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6058" y="90806"/>
            <a:ext cx="4362994" cy="7844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Режим дня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9446"/>
            <a:ext cx="124097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540385" algn="ctr">
              <a:spcAft>
                <a:spcPts val="0"/>
              </a:spcAft>
              <a:tabLst>
                <a:tab pos="7021195" algn="l"/>
              </a:tabLst>
            </a:pP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Организуется в соответствии </a:t>
            </a:r>
            <a:r>
              <a:rPr lang="ru-RU" sz="2000" b="1" dirty="0" err="1">
                <a:latin typeface="Monotype Corsiva" panose="03010101010201010101" pitchFamily="66" charset="0"/>
              </a:rPr>
              <a:t>СанПин</a:t>
            </a:r>
            <a:r>
              <a:rPr lang="ru-RU" sz="2000" b="1" dirty="0">
                <a:latin typeface="Monotype Corsiva" panose="03010101010201010101" pitchFamily="66" charset="0"/>
              </a:rPr>
              <a:t> 2.4.1.3049-13 ,</a:t>
            </a: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 дня соответствует возрастным особенностям детей и способствует их гармоничному развитию</a:t>
            </a:r>
          </a:p>
          <a:p>
            <a:pPr indent="540385" algn="ctr">
              <a:spcAft>
                <a:spcPts val="0"/>
              </a:spcAft>
            </a:pPr>
            <a:r>
              <a:rPr lang="ru-RU" sz="2000" b="1" i="1" kern="0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Режим дня в нашем дошкольном учреждении соответствует всем</a:t>
            </a: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kern="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i="1" kern="0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основным требованиям: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-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прогулки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организуются 2 раза в день (в первую половину и   во вторую   половину дня - перед уходом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детей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домой; при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температуре ниже минус 15 С и скорости ветра более 7 м/с продолжительность п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прогулки рекомендуется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сокращать;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-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общая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продолжительность дневного сна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не менее 3 часов, перед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сном не рекомендуется проведение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подвижных эмоциональных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игр, закаливающих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процедур; 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-            - во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время сна присутствие воспитателя или его помощник в спальне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обязательно;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- на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самостоятельную деятельность детей 3-7 лет (игры, подготовка к НОД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, личная  гигиена) 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режиме дня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должно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                       отводиться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не менее 3-4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часов, до 3-х лет в соответствии с медицинскими показаниями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                                    Для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детей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до 3 лет длительность одного  занятия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не более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1</a:t>
            </a:r>
            <a:r>
              <a:rPr lang="en-US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0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минут.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                                          Допускается осуществлять НОД во вторую половину дня.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33" y="1023834"/>
            <a:ext cx="2464524" cy="246452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13444"/>
              </p:ext>
            </p:extLst>
          </p:nvPr>
        </p:nvGraphicFramePr>
        <p:xfrm>
          <a:off x="3918858" y="169817"/>
          <a:ext cx="8125096" cy="6291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9018">
                  <a:extLst>
                    <a:ext uri="{9D8B030D-6E8A-4147-A177-3AD203B41FA5}">
                      <a16:colId xmlns:a16="http://schemas.microsoft.com/office/drawing/2014/main" val="3338533604"/>
                    </a:ext>
                  </a:extLst>
                </a:gridCol>
                <a:gridCol w="1466078">
                  <a:extLst>
                    <a:ext uri="{9D8B030D-6E8A-4147-A177-3AD203B41FA5}">
                      <a16:colId xmlns:a16="http://schemas.microsoft.com/office/drawing/2014/main" val="3736862337"/>
                    </a:ext>
                  </a:extLst>
                </a:gridCol>
              </a:tblGrid>
              <a:tr h="159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Режимный процесс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9130"/>
                  </a:ext>
                </a:extLst>
              </a:tr>
              <a:tr h="40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детей, осмотр, самостоятельная деятельность, индивидуальная работа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7.00-8.00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94038"/>
                  </a:ext>
                </a:extLst>
              </a:tr>
              <a:tr h="145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8.00-8.05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55397"/>
                  </a:ext>
                </a:extLst>
              </a:tr>
              <a:tr h="3077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завтраку, завтрак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– 8.30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88230"/>
                  </a:ext>
                </a:extLst>
              </a:tr>
              <a:tr h="243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18379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 самостоятельная деятельность детей, подготовка к  занятиям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– 9.00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1358"/>
                  </a:ext>
                </a:extLst>
              </a:tr>
              <a:tr h="60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Организованная детская деятельность,                   занятия со специалистами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подгруппам)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9.00 - 9.10 (1)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9.15 – 9.25 (2)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43374"/>
                  </a:ext>
                </a:extLst>
              </a:tr>
              <a:tr h="203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9.25-9.40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90305"/>
                  </a:ext>
                </a:extLst>
              </a:tr>
              <a:tr h="203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КГН, подготовка к прогулке, прогулка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9.40-11.20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81739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Возвращение с прогулки, КГН, самостоятельные игры детей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 – 11.35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48424"/>
                  </a:ext>
                </a:extLst>
              </a:tr>
              <a:tr h="2030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обеду, обед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11.35- 12.00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0713"/>
                  </a:ext>
                </a:extLst>
              </a:tr>
              <a:tr h="203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28162"/>
                  </a:ext>
                </a:extLst>
              </a:tr>
              <a:tr h="203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ко сну, КГН, дневной сон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12.00 -15.00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16445"/>
                  </a:ext>
                </a:extLst>
              </a:tr>
              <a:tr h="43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Постепенный подъём, воздушные процедуры, бодрящая гимнастика, самостоятельная деятельность, КГН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52588"/>
                  </a:ext>
                </a:extLst>
              </a:tr>
              <a:tr h="2030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полднику, полдник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 – 15.25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8733"/>
                  </a:ext>
                </a:extLst>
              </a:tr>
              <a:tr h="203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827573"/>
                  </a:ext>
                </a:extLst>
              </a:tr>
              <a:tr h="40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 самостоятельная и организованная детская деятельность, индивидуальная работа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15.25-15.45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16.15 -16.50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41539"/>
                  </a:ext>
                </a:extLst>
              </a:tr>
              <a:tr h="546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допускается 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вторую  половину дня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подгруппам)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 – 15.55 (1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21710"/>
                  </a:ext>
                </a:extLst>
              </a:tr>
              <a:tr h="2030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КГН, подготовка к ужину, ужин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16.50 -17.20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58584"/>
                  </a:ext>
                </a:extLst>
              </a:tr>
              <a:tr h="203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16.55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66219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КГН, подготовка к прогулке, прогулка. Уход детей домой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17.20 -19.00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7" marR="4562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1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25487" y="445367"/>
            <a:ext cx="7506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Инновационная программа "От рождения до школы" 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 редакцией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Н.Е.Веракса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7585" y="1417385"/>
            <a:ext cx="102978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Monotype Corsiva" pitchFamily="66" charset="0"/>
              </a:rPr>
              <a:t>Примерная программа «От рождения до школы» </a:t>
            </a:r>
            <a:r>
              <a:rPr lang="ru-RU" dirty="0" smtClean="0">
                <a:latin typeface="Monotype Corsiva" pitchFamily="66" charset="0"/>
              </a:rPr>
              <a:t>(далее — Программа) разработана на основе Федерального государственного образовательного стандарта дошкольного образования (ФГОС ДО) и предназначена для использования в дошкольных образовательных организациях для формирования основных образовательных программ (ООП).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     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       </a:t>
            </a:r>
            <a:r>
              <a:rPr lang="ru-RU" b="1" dirty="0" smtClean="0">
                <a:latin typeface="Monotype Corsiva" pitchFamily="66" charset="0"/>
              </a:rPr>
              <a:t>Ведущие цели Программы </a:t>
            </a:r>
            <a:r>
              <a:rPr lang="ru-RU" dirty="0" smtClean="0">
                <a:latin typeface="Monotype Corsiva" pitchFamily="66" charset="0"/>
              </a:rPr>
              <a:t>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 Особое внимание в Программе уделяется развитию личности ребенка, сохранению и укреплению здоровья детей, а также воспитанию у дошкольников таких качеств, как патриотизм, активная жизненная позиция, творческий подход в решении различных жизненных ситуаций, уважение к традиционным ценностям. Эти цели реализуются в процессе разнообразных видов детской деятельности: игровой, коммуникативной, трудовой, познавательно-исследовательской, продуктивной (изобразительная, конструктивная и др.), музыкальной, чтения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874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59" y="0"/>
            <a:ext cx="6361611" cy="6082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Сетка НОД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98761"/>
              </p:ext>
            </p:extLst>
          </p:nvPr>
        </p:nvGraphicFramePr>
        <p:xfrm>
          <a:off x="4441372" y="608212"/>
          <a:ext cx="7485017" cy="493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35">
                  <a:extLst>
                    <a:ext uri="{9D8B030D-6E8A-4147-A177-3AD203B41FA5}">
                      <a16:colId xmlns:a16="http://schemas.microsoft.com/office/drawing/2014/main" val="3090231524"/>
                    </a:ext>
                  </a:extLst>
                </a:gridCol>
                <a:gridCol w="1546283">
                  <a:extLst>
                    <a:ext uri="{9D8B030D-6E8A-4147-A177-3AD203B41FA5}">
                      <a16:colId xmlns:a16="http://schemas.microsoft.com/office/drawing/2014/main" val="1144267748"/>
                    </a:ext>
                  </a:extLst>
                </a:gridCol>
                <a:gridCol w="4411099">
                  <a:extLst>
                    <a:ext uri="{9D8B030D-6E8A-4147-A177-3AD203B41FA5}">
                      <a16:colId xmlns:a16="http://schemas.microsoft.com/office/drawing/2014/main" val="2162780803"/>
                    </a:ext>
                  </a:extLst>
                </a:gridCol>
              </a:tblGrid>
              <a:tr h="3903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Дни недели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Время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Базовый вид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45688"/>
                  </a:ext>
                </a:extLst>
              </a:tr>
              <a:tr h="410079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 культура на улице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5699"/>
                  </a:ext>
                </a:extLst>
              </a:tr>
              <a:tr h="4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15.45-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15.55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Лепка/ конструирование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86621"/>
                  </a:ext>
                </a:extLst>
              </a:tr>
              <a:tr h="435675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Вторник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9.10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Развитие речи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23698"/>
                  </a:ext>
                </a:extLst>
              </a:tr>
              <a:tr h="41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15.45-15.55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 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54751"/>
                  </a:ext>
                </a:extLst>
              </a:tr>
              <a:tr h="410079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Среда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9.10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Ознакомление с окружающим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миром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86580"/>
                  </a:ext>
                </a:extLst>
              </a:tr>
              <a:tr h="4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15.45-15.55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 культура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52545"/>
                  </a:ext>
                </a:extLst>
              </a:tr>
              <a:tr h="473065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Четверг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9.10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Художественная литература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3308"/>
                  </a:ext>
                </a:extLst>
              </a:tr>
              <a:tr h="443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15.45-15.55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 культура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85264"/>
                  </a:ext>
                </a:extLst>
              </a:tr>
              <a:tr h="718966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Пятница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9.10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Музыка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81942"/>
                  </a:ext>
                </a:extLst>
              </a:tr>
              <a:tr h="4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15.45-15.55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Рисование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457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70874" y="608212"/>
            <a:ext cx="43858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Всего занятий в неделю –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Продолжительность занятия не должна превышать 10 минут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Допускается осуществлять образовательную деятельность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в первую и во вторую половину дня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143" y="0"/>
            <a:ext cx="113777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РППС  </a:t>
            </a:r>
          </a:p>
          <a:p>
            <a:pPr algn="ctr">
              <a:spcAft>
                <a:spcPts val="0"/>
              </a:spcAft>
            </a:pPr>
            <a:r>
              <a:rPr lang="ru-RU" sz="4400" b="1" u="sng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еровой младшей группы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</a:rPr>
              <a:t>  </a:t>
            </a:r>
            <a:r>
              <a:rPr lang="ru-RU" sz="2800" dirty="0" smtClean="0">
                <a:latin typeface="Monotype Corsiva" panose="03010101010201010101" pitchFamily="66" charset="0"/>
              </a:rPr>
              <a:t>При </a:t>
            </a:r>
            <a:r>
              <a:rPr lang="ru-RU" sz="2800" dirty="0">
                <a:latin typeface="Monotype Corsiva" panose="03010101010201010101" pitchFamily="66" charset="0"/>
              </a:rPr>
              <a:t>создании развивающей предметно - пространственной среды </a:t>
            </a:r>
            <a:r>
              <a:rPr lang="ru-RU" sz="2800" dirty="0" smtClean="0">
                <a:latin typeface="Monotype Corsiva" panose="03010101010201010101" pitchFamily="66" charset="0"/>
              </a:rPr>
              <a:t>   группы учтены </a:t>
            </a:r>
            <a:r>
              <a:rPr lang="ru-RU" sz="2800" dirty="0">
                <a:latin typeface="Monotype Corsiva" panose="03010101010201010101" pitchFamily="66" charset="0"/>
              </a:rPr>
              <a:t>требования Федерального государственного образовательного </a:t>
            </a:r>
            <a:r>
              <a:rPr lang="ru-RU" sz="2800" dirty="0" smtClean="0">
                <a:latin typeface="Monotype Corsiva" panose="03010101010201010101" pitchFamily="66" charset="0"/>
              </a:rPr>
              <a:t>стандарта </a:t>
            </a:r>
            <a:r>
              <a:rPr lang="ru-RU" sz="2800" dirty="0">
                <a:latin typeface="Monotype Corsiva" panose="03010101010201010101" pitchFamily="66" charset="0"/>
              </a:rPr>
              <a:t>дошкольного образования, которые должны обеспечивать </a:t>
            </a:r>
            <a:r>
              <a:rPr lang="ru-RU" sz="2800" dirty="0" smtClean="0">
                <a:latin typeface="Monotype Corsiva" panose="03010101010201010101" pitchFamily="66" charset="0"/>
              </a:rPr>
              <a:t>   полноценное </a:t>
            </a:r>
            <a:r>
              <a:rPr lang="ru-RU" sz="2800" dirty="0">
                <a:latin typeface="Monotype Corsiva" panose="03010101010201010101" pitchFamily="66" charset="0"/>
              </a:rPr>
              <a:t>развитие личности детей во всех основных образовательных областях, а именно: в сферах социально-коммуникативного, познавательного, речевого, художественно-эстетического и физического развития личности детей на фоне их эмоционального благополучия и положительного отношения к миру, к себе и к другим </a:t>
            </a:r>
            <a:r>
              <a:rPr lang="ru-RU" sz="2800" dirty="0" smtClean="0">
                <a:latin typeface="Monotype Corsiva" panose="03010101010201010101" pitchFamily="66" charset="0"/>
              </a:rPr>
              <a:t>людям, а также требования инновационной программы «От рождения до школы» под редакцией Н.Е. </a:t>
            </a:r>
            <a:r>
              <a:rPr lang="ru-RU" sz="2800" dirty="0" err="1" smtClean="0">
                <a:latin typeface="Monotype Corsiva" panose="03010101010201010101" pitchFamily="66" charset="0"/>
              </a:rPr>
              <a:t>Веракса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1133</Words>
  <Application>Microsoft Office PowerPoint</Application>
  <PresentationFormat>Широкоэкранный</PresentationFormat>
  <Paragraphs>203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         </vt:lpstr>
      <vt:lpstr>Презентация PowerPoint</vt:lpstr>
      <vt:lpstr>Группу посещают  18 человека; из них  11 мальчиков и 7 девочек</vt:lpstr>
      <vt:lpstr>Режим дня</vt:lpstr>
      <vt:lpstr>Презентация PowerPoint</vt:lpstr>
      <vt:lpstr>Презентация PowerPoint</vt:lpstr>
      <vt:lpstr> Сетка НОД</vt:lpstr>
      <vt:lpstr>Презентация PowerPoint</vt:lpstr>
      <vt:lpstr>Презентация PowerPoint</vt:lpstr>
      <vt:lpstr>Познавательное развитие</vt:lpstr>
      <vt:lpstr>Презентация PowerPoint</vt:lpstr>
      <vt:lpstr>Презентация PowerPoint</vt:lpstr>
      <vt:lpstr>Центр физического развития</vt:lpstr>
      <vt:lpstr>Социально-коммуникативное развитие</vt:lpstr>
      <vt:lpstr>Уголок для родителей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51</cp:revision>
  <dcterms:created xsi:type="dcterms:W3CDTF">2019-04-10T17:45:38Z</dcterms:created>
  <dcterms:modified xsi:type="dcterms:W3CDTF">2020-11-24T06:54:37Z</dcterms:modified>
</cp:coreProperties>
</file>