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1" r:id="rId8"/>
    <p:sldId id="263" r:id="rId9"/>
    <p:sldId id="264" r:id="rId10"/>
    <p:sldId id="265" r:id="rId11"/>
    <p:sldId id="267" r:id="rId12"/>
    <p:sldId id="272" r:id="rId13"/>
    <p:sldId id="266" r:id="rId14"/>
    <p:sldId id="268" r:id="rId15"/>
    <p:sldId id="269" r:id="rId16"/>
    <p:sldId id="270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5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2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9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1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5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5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15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6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6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0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9ADFF-46B8-419F-BEA5-26B941A1D9F2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C786-0869-4EB1-A5F6-8A8457E13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7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397726"/>
            <a:ext cx="10789920" cy="248847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Визитка</a:t>
            </a:r>
          </a:p>
          <a:p>
            <a:r>
              <a:rPr lang="ru-RU" sz="4400" b="1" dirty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в</a:t>
            </a:r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торой младшей группы «а»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МБДОУ детского сада № 62</a:t>
            </a:r>
            <a:endParaRPr lang="ru-RU" sz="4400" b="1" dirty="0">
              <a:solidFill>
                <a:srgbClr val="00206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1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8457" y="0"/>
            <a:ext cx="11745686" cy="1218021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7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Нормативно - правовая и методическая база построения </a:t>
            </a:r>
            <a:endParaRPr lang="ru-RU" sz="7000" b="1" dirty="0" smtClean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7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развивающей </a:t>
            </a:r>
            <a:r>
              <a:rPr lang="ru-RU" sz="7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предметно - пространственной среды </a:t>
            </a:r>
            <a:r>
              <a:rPr lang="ru-RU" sz="7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группы</a:t>
            </a:r>
            <a:endParaRPr lang="ru-RU" sz="7000" dirty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8457" y="1097278"/>
            <a:ext cx="11260183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sz="1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 от 25 декабря 1993 года   с изменениями от 30 декабря 2008 года.</a:t>
            </a:r>
            <a:endParaRPr lang="ru-RU" sz="2000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Федеральный закон Российской Федерации от 29 декабря 2012 года № 273-ФЗ  «Об образовании в Российской Федерации».</a:t>
            </a:r>
            <a:endParaRPr lang="ru-RU" sz="2000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Федеральный закон «О внесении изменений в отдельные законодательные акты Российской  Федерации в связи с принятием              </a:t>
            </a:r>
            <a:endParaRPr lang="ru-RU" sz="2000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Федерального  закона  “Об образовании в Российской </a:t>
            </a:r>
            <a:r>
              <a:rPr lang="ru-RU" sz="2000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 185 от 02 июля 2013 года. </a:t>
            </a:r>
            <a:endParaRPr lang="ru-RU" sz="2000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Российской Федерации  «Об утверждении Федерального государственного образовательного  стандарта дошкольного образования» № 155 от 17 октября 2013 года.</a:t>
            </a:r>
            <a:endParaRPr lang="ru-RU" sz="2000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ребенка.</a:t>
            </a:r>
            <a:endParaRPr lang="ru-RU" sz="2000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В.А</a:t>
            </a:r>
            <a:r>
              <a:rPr lang="ru-RU" sz="2000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Петровский</a:t>
            </a: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Л.П. Стрелкова </a:t>
            </a: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"Концепция построения развивающей среды для организации жизни детей и взрослых в детском саду".</a:t>
            </a:r>
            <a:endParaRPr lang="ru-RU" sz="2000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рождения до школы: </a:t>
            </a:r>
            <a:r>
              <a:rPr lang="ru-RU" sz="2000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Инновационная программа </a:t>
            </a: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/ Н.Е. </a:t>
            </a:r>
            <a:r>
              <a:rPr lang="ru-RU" sz="2000" dirty="0" err="1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Веракса</a:t>
            </a: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2000" dirty="0" smtClean="0">
              <a:effectLst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 </a:t>
            </a:r>
            <a:r>
              <a:rPr lang="ru-RU" sz="2000" dirty="0" err="1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sz="2000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2.4.1.3049-13 "Санитарно-эпидемиологические требования к устройству, содержанию и организации режима работы дошкольных образовательных </a:t>
            </a:r>
            <a:r>
              <a:rPr lang="ru-RU" sz="2000" dirty="0" smtClean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организаций« 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600" dirty="0">
              <a:solidFill>
                <a:srgbClr val="000000"/>
              </a:solidFill>
              <a:effectLst/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600" dirty="0" smtClean="0">
              <a:solidFill>
                <a:srgbClr val="00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600" dirty="0">
              <a:solidFill>
                <a:srgbClr val="000000"/>
              </a:solidFill>
              <a:effectLst/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600" dirty="0" smtClean="0">
              <a:solidFill>
                <a:srgbClr val="00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effectLst/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dirty="0"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21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Познавательное развитие </a:t>
            </a:r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4" y="770708"/>
            <a:ext cx="6844936" cy="3226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latin typeface="Monotype Corsiva" panose="03010101010201010101" pitchFamily="66" charset="0"/>
              </a:rPr>
              <a:t>В него входят: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Monotype Corsiva" panose="03010101010201010101" pitchFamily="66" charset="0"/>
              </a:rPr>
              <a:t>центр познания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Monotype Corsiva" panose="03010101010201010101" pitchFamily="66" charset="0"/>
              </a:rPr>
              <a:t>центр  экспериментирования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Monotype Corsiva" panose="03010101010201010101" pitchFamily="66" charset="0"/>
              </a:rPr>
              <a:t>центр сенсорного развития</a:t>
            </a:r>
          </a:p>
          <a:p>
            <a:pPr>
              <a:buFontTx/>
              <a:buChar char="-"/>
            </a:pPr>
            <a:r>
              <a:rPr lang="ru-RU" sz="3200" dirty="0">
                <a:latin typeface="Monotype Corsiva" panose="03010101010201010101" pitchFamily="66" charset="0"/>
              </a:rPr>
              <a:t>ц</a:t>
            </a:r>
            <a:r>
              <a:rPr lang="ru-RU" sz="3200" dirty="0" smtClean="0">
                <a:latin typeface="Monotype Corsiva" panose="03010101010201010101" pitchFamily="66" charset="0"/>
              </a:rPr>
              <a:t>ентр настольных игр</a:t>
            </a:r>
          </a:p>
          <a:p>
            <a:pPr>
              <a:buFontTx/>
              <a:buChar char="-"/>
            </a:pPr>
            <a:r>
              <a:rPr lang="ru-RU" sz="3200" dirty="0">
                <a:latin typeface="Monotype Corsiva" panose="03010101010201010101" pitchFamily="66" charset="0"/>
              </a:rPr>
              <a:t>ц</a:t>
            </a:r>
            <a:r>
              <a:rPr lang="ru-RU" sz="3200" dirty="0" smtClean="0">
                <a:latin typeface="Monotype Corsiva" panose="03010101010201010101" pitchFamily="66" charset="0"/>
              </a:rPr>
              <a:t>ентр конструирования</a:t>
            </a:r>
          </a:p>
          <a:p>
            <a:pPr>
              <a:buFontTx/>
              <a:buChar char="-"/>
            </a:pPr>
            <a:endParaRPr lang="ru-RU" sz="3200" dirty="0" smtClean="0">
              <a:latin typeface="Monotype Corsiva" panose="03010101010201010101" pitchFamily="66" charset="0"/>
            </a:endParaRPr>
          </a:p>
          <a:p>
            <a:pPr>
              <a:buFontTx/>
              <a:buChar char="-"/>
            </a:pP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3036" y="135573"/>
            <a:ext cx="6045926" cy="1325563"/>
          </a:xfrm>
        </p:spPr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Центр конструирования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09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95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8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Речевое развитие</a:t>
            </a:r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566" y="1058091"/>
            <a:ext cx="68971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Monotype Corsiva" panose="03010101010201010101" pitchFamily="66" charset="0"/>
              </a:rPr>
              <a:t>В него входят: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Monotype Corsiva" panose="03010101010201010101" pitchFamily="66" charset="0"/>
              </a:rPr>
              <a:t>центр книги</a:t>
            </a:r>
          </a:p>
          <a:p>
            <a:pPr>
              <a:buFontTx/>
              <a:buChar char="-"/>
            </a:pPr>
            <a:r>
              <a:rPr lang="ru-RU" sz="3200" dirty="0">
                <a:latin typeface="Monotype Corsiva" panose="03010101010201010101" pitchFamily="66" charset="0"/>
              </a:rPr>
              <a:t>центр настольных </a:t>
            </a:r>
            <a:r>
              <a:rPr lang="ru-RU" sz="3200" dirty="0" smtClean="0">
                <a:latin typeface="Monotype Corsiva" panose="03010101010201010101" pitchFamily="66" charset="0"/>
              </a:rPr>
              <a:t>игр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- ц</a:t>
            </a:r>
            <a:r>
              <a:rPr lang="ru-RU" sz="3200" dirty="0" smtClean="0">
                <a:latin typeface="Monotype Corsiva" panose="03010101010201010101" pitchFamily="66" charset="0"/>
              </a:rPr>
              <a:t>ентр театрализованной деятельности</a:t>
            </a:r>
            <a:endParaRPr lang="ru-RU" sz="3200" dirty="0">
              <a:latin typeface="Monotype Corsiva" panose="03010101010201010101" pitchFamily="66" charset="0"/>
            </a:endParaRPr>
          </a:p>
          <a:p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103" y="195943"/>
            <a:ext cx="11194869" cy="535577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Х</a:t>
            </a: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удожественно – эстетическое развитие</a:t>
            </a:r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194" y="731520"/>
            <a:ext cx="77724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Monotype Corsiva" panose="03010101010201010101" pitchFamily="66" charset="0"/>
              </a:rPr>
              <a:t>В него входят:</a:t>
            </a:r>
          </a:p>
          <a:p>
            <a:pPr>
              <a:buFontTx/>
              <a:buChar char="-"/>
            </a:pPr>
            <a:r>
              <a:rPr lang="ru-RU" sz="3200" dirty="0">
                <a:latin typeface="Monotype Corsiva" panose="03010101010201010101" pitchFamily="66" charset="0"/>
              </a:rPr>
              <a:t>ц</a:t>
            </a:r>
            <a:r>
              <a:rPr lang="ru-RU" sz="3200" dirty="0" smtClean="0">
                <a:latin typeface="Monotype Corsiva" panose="03010101010201010101" pitchFamily="66" charset="0"/>
              </a:rPr>
              <a:t>ентр музыки</a:t>
            </a:r>
            <a:endParaRPr lang="ru-RU" sz="3200" dirty="0">
              <a:latin typeface="Monotype Corsiva" panose="03010101010201010101" pitchFamily="66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latin typeface="Monotype Corsiva" panose="03010101010201010101" pitchFamily="66" charset="0"/>
              </a:rPr>
              <a:t>центр продуктивной деятельности (где собраны материалы для рисования, лепки, аппликации),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- </a:t>
            </a:r>
            <a:r>
              <a:rPr lang="ru-RU" sz="3200" dirty="0" smtClean="0">
                <a:latin typeface="Monotype Corsiva" panose="03010101010201010101" pitchFamily="66" charset="0"/>
              </a:rPr>
              <a:t>«Полочка красоты» в уголке книги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90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Физическое развитие</a:t>
            </a:r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7212" y="84908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latin typeface="Monotype Corsiva" panose="03010101010201010101" pitchFamily="66" charset="0"/>
              </a:rPr>
              <a:t>В него входят:</a:t>
            </a:r>
          </a:p>
          <a:p>
            <a:pPr>
              <a:buFontTx/>
              <a:buChar char="-"/>
            </a:pPr>
            <a:r>
              <a:rPr lang="ru-RU" sz="3200" dirty="0">
                <a:latin typeface="Monotype Corsiva" panose="03010101010201010101" pitchFamily="66" charset="0"/>
              </a:rPr>
              <a:t> </a:t>
            </a:r>
            <a:r>
              <a:rPr lang="ru-RU" sz="3200" dirty="0" smtClean="0">
                <a:latin typeface="Monotype Corsiva" panose="03010101010201010101" pitchFamily="66" charset="0"/>
              </a:rPr>
              <a:t>центр</a:t>
            </a:r>
            <a:r>
              <a:rPr lang="en-US" sz="3200" dirty="0" smtClean="0">
                <a:latin typeface="Monotype Corsiva" panose="03010101010201010101" pitchFamily="66" charset="0"/>
              </a:rPr>
              <a:t> </a:t>
            </a:r>
            <a:r>
              <a:rPr lang="ru-RU" sz="3200" dirty="0" smtClean="0">
                <a:latin typeface="Monotype Corsiva" panose="03010101010201010101" pitchFamily="66" charset="0"/>
              </a:rPr>
              <a:t>физического развития</a:t>
            </a:r>
            <a:endParaRPr lang="ru-RU" sz="3200" dirty="0" smtClean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606" y="365125"/>
            <a:ext cx="10611394" cy="75828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Социально-коммуникативное развитие</a:t>
            </a:r>
            <a:endParaRPr lang="ru-RU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3965" y="1123406"/>
            <a:ext cx="524691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Monotype Corsiva" panose="03010101010201010101" pitchFamily="66" charset="0"/>
              </a:rPr>
              <a:t>В него входят:</a:t>
            </a:r>
          </a:p>
          <a:p>
            <a:pPr>
              <a:buFontTx/>
              <a:buChar char="-"/>
            </a:pPr>
            <a:r>
              <a:rPr lang="ru-RU" sz="3200" dirty="0">
                <a:latin typeface="Monotype Corsiva" panose="03010101010201010101" pitchFamily="66" charset="0"/>
              </a:rPr>
              <a:t>ц</a:t>
            </a:r>
            <a:r>
              <a:rPr lang="ru-RU" sz="3200" dirty="0" smtClean="0">
                <a:latin typeface="Monotype Corsiva" panose="03010101010201010101" pitchFamily="66" charset="0"/>
              </a:rPr>
              <a:t>ентр сюжетно-ролевый игры</a:t>
            </a:r>
          </a:p>
          <a:p>
            <a:pPr>
              <a:buFontTx/>
              <a:buChar char="-"/>
            </a:pPr>
            <a:r>
              <a:rPr lang="ru-RU" sz="3200" dirty="0">
                <a:latin typeface="Monotype Corsiva" panose="03010101010201010101" pitchFamily="66" charset="0"/>
              </a:rPr>
              <a:t>ц</a:t>
            </a:r>
            <a:r>
              <a:rPr lang="ru-RU" sz="3200" dirty="0" smtClean="0">
                <a:latin typeface="Monotype Corsiva" panose="03010101010201010101" pitchFamily="66" charset="0"/>
              </a:rPr>
              <a:t>ентр ОБЖ</a:t>
            </a:r>
            <a:endParaRPr lang="ru-RU" sz="3200" dirty="0">
              <a:latin typeface="Monotype Corsiva" panose="03010101010201010101" pitchFamily="66" charset="0"/>
            </a:endParaRPr>
          </a:p>
          <a:p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3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4091" y="365126"/>
            <a:ext cx="5133704" cy="954224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Уголок для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4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2389" y="3892731"/>
            <a:ext cx="9039497" cy="1541418"/>
          </a:xfrm>
        </p:spPr>
        <p:txBody>
          <a:bodyPr>
            <a:normAutofit fontScale="90000"/>
          </a:bodyPr>
          <a:lstStyle/>
          <a:p>
            <a:pPr>
              <a:buClr>
                <a:srgbClr val="7030A0"/>
              </a:buClr>
            </a:pP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8823" y="535578"/>
            <a:ext cx="115475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solidFill>
                  <a:srgbClr val="7030A0"/>
                </a:solidFill>
                <a:latin typeface="Monotype Corsiva" panose="03010101010201010101" pitchFamily="66" charset="0"/>
              </a:rPr>
              <a:t>Визитка включает в себя следующие разделы:</a:t>
            </a:r>
            <a: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</a:rPr>
            </a:br>
            <a: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- </a:t>
            </a:r>
            <a:r>
              <a:rPr lang="ru-RU" sz="3600" dirty="0" smtClean="0">
                <a:latin typeface="Monotype Corsiva" panose="03010101010201010101" pitchFamily="66" charset="0"/>
              </a:rPr>
              <a:t>информаци</a:t>
            </a:r>
            <a:r>
              <a:rPr lang="ru-RU" sz="3600" dirty="0">
                <a:latin typeface="Monotype Corsiva" panose="03010101010201010101" pitchFamily="66" charset="0"/>
              </a:rPr>
              <a:t>я</a:t>
            </a:r>
            <a:r>
              <a:rPr lang="ru-RU" sz="3600" dirty="0" smtClean="0">
                <a:latin typeface="Monotype Corsiva" panose="03010101010201010101" pitchFamily="66" charset="0"/>
              </a:rPr>
              <a:t> </a:t>
            </a:r>
            <a:r>
              <a:rPr lang="ru-RU" sz="3600" dirty="0">
                <a:latin typeface="Monotype Corsiva" panose="03010101010201010101" pitchFamily="66" charset="0"/>
              </a:rPr>
              <a:t>о педагогах,</a:t>
            </a:r>
            <a:br>
              <a:rPr lang="ru-RU" sz="3600" dirty="0">
                <a:latin typeface="Monotype Corsiva" panose="03010101010201010101" pitchFamily="66" charset="0"/>
              </a:rPr>
            </a:br>
            <a:r>
              <a:rPr lang="ru-RU" sz="3600" dirty="0">
                <a:latin typeface="Monotype Corsiva" panose="03010101010201010101" pitchFamily="66" charset="0"/>
              </a:rPr>
              <a:t>- состав группы,</a:t>
            </a:r>
            <a:br>
              <a:rPr lang="ru-RU" sz="3600" dirty="0">
                <a:latin typeface="Monotype Corsiva" panose="03010101010201010101" pitchFamily="66" charset="0"/>
              </a:rPr>
            </a:br>
            <a:r>
              <a:rPr lang="ru-RU" sz="3600" dirty="0">
                <a:latin typeface="Monotype Corsiva" panose="03010101010201010101" pitchFamily="66" charset="0"/>
              </a:rPr>
              <a:t>- режим дня,</a:t>
            </a:r>
            <a:br>
              <a:rPr lang="ru-RU" sz="3600" dirty="0">
                <a:latin typeface="Monotype Corsiva" panose="03010101010201010101" pitchFamily="66" charset="0"/>
              </a:rPr>
            </a:br>
            <a:r>
              <a:rPr lang="ru-RU" sz="3600" dirty="0">
                <a:latin typeface="Monotype Corsiva" panose="03010101010201010101" pitchFamily="66" charset="0"/>
              </a:rPr>
              <a:t>- данные о программе образовательного процесса,</a:t>
            </a:r>
            <a:br>
              <a:rPr lang="ru-RU" sz="3600" dirty="0">
                <a:latin typeface="Monotype Corsiva" panose="03010101010201010101" pitchFamily="66" charset="0"/>
              </a:rPr>
            </a:br>
            <a:r>
              <a:rPr lang="ru-RU" sz="3600" dirty="0">
                <a:latin typeface="Monotype Corsiva" panose="03010101010201010101" pitchFamily="66" charset="0"/>
              </a:rPr>
              <a:t>- сетка  НОД</a:t>
            </a:r>
            <a:br>
              <a:rPr lang="ru-RU" sz="3600" dirty="0">
                <a:latin typeface="Monotype Corsiva" panose="03010101010201010101" pitchFamily="66" charset="0"/>
              </a:rPr>
            </a:br>
            <a:r>
              <a:rPr lang="ru-RU" sz="3600" dirty="0">
                <a:latin typeface="Monotype Corsiva" panose="03010101010201010101" pitchFamily="66" charset="0"/>
              </a:rPr>
              <a:t>-паспорт РППС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134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809897" y="0"/>
            <a:ext cx="13001897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u="sng" dirty="0" smtClean="0">
                <a:solidFill>
                  <a:srgbClr val="002060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Педагоги</a:t>
            </a:r>
          </a:p>
          <a:p>
            <a:pPr algn="ctr">
              <a:spcAft>
                <a:spcPts val="0"/>
              </a:spcAft>
            </a:pPr>
            <a:r>
              <a:rPr lang="ru-RU" sz="4800" dirty="0" smtClean="0">
                <a:solidFill>
                  <a:srgbClr val="00B05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Воспитатель</a:t>
            </a:r>
            <a:endParaRPr lang="ru-RU" sz="4800" dirty="0" smtClean="0">
              <a:solidFill>
                <a:srgbClr val="00B05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B05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высшей </a:t>
            </a:r>
            <a:r>
              <a:rPr lang="ru-RU" sz="3200" b="1" dirty="0">
                <a:solidFill>
                  <a:srgbClr val="00B05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квалификационной </a:t>
            </a:r>
            <a:r>
              <a:rPr lang="ru-RU" sz="3200" b="1" dirty="0" smtClean="0">
                <a:solidFill>
                  <a:srgbClr val="00B05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категории   </a:t>
            </a:r>
          </a:p>
          <a:p>
            <a:pPr algn="ctr">
              <a:spcAft>
                <a:spcPts val="0"/>
              </a:spcAft>
            </a:pPr>
            <a:r>
              <a:rPr lang="ru-RU" sz="4800" b="1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Блохина Лариса Игоревна</a:t>
            </a:r>
          </a:p>
          <a:p>
            <a:pPr algn="ctr"/>
            <a:r>
              <a:rPr lang="ru-RU" sz="4800" dirty="0">
                <a:solidFill>
                  <a:srgbClr val="00B05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Воспитатель</a:t>
            </a:r>
          </a:p>
          <a:p>
            <a:pPr algn="ctr"/>
            <a:r>
              <a:rPr lang="ru-RU" sz="4800" b="1" dirty="0" err="1" smtClean="0">
                <a:latin typeface="Monotype Corsiva" panose="03010101010201010101" pitchFamily="66" charset="0"/>
                <a:ea typeface="Calibri" panose="020F0502020204030204" pitchFamily="34" charset="0"/>
              </a:rPr>
              <a:t>Гомаз</a:t>
            </a:r>
            <a:r>
              <a:rPr lang="ru-RU" sz="4800" b="1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Оксана Сергеевна</a:t>
            </a:r>
            <a:endParaRPr lang="ru-RU" sz="4800" b="1" dirty="0"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3200" b="1" dirty="0" smtClean="0"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4800" dirty="0" smtClean="0">
                <a:solidFill>
                  <a:srgbClr val="0070C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Помощник воспитателя</a:t>
            </a:r>
          </a:p>
          <a:p>
            <a:pPr algn="ctr">
              <a:spcAft>
                <a:spcPts val="0"/>
              </a:spcAft>
            </a:pPr>
            <a:r>
              <a:rPr lang="ru-RU" sz="4800" b="1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   Каменская Нина </a:t>
            </a:r>
            <a:r>
              <a:rPr lang="ru-RU" sz="4800" b="1" dirty="0" err="1" smtClean="0"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Вячиславовна</a:t>
            </a:r>
            <a:endParaRPr lang="ru-RU" sz="4800" b="1" dirty="0" smtClean="0">
              <a:effectLst/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1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1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1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1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1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1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1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880" y="192712"/>
            <a:ext cx="10515600" cy="37945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Группу посещают  23 человек; из них 11 мальчиков и 12 девочек</a:t>
            </a:r>
            <a:endParaRPr lang="ru-RU" sz="32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28686"/>
              </p:ext>
            </p:extLst>
          </p:nvPr>
        </p:nvGraphicFramePr>
        <p:xfrm>
          <a:off x="2980508" y="674705"/>
          <a:ext cx="6986451" cy="6100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97">
                  <a:extLst>
                    <a:ext uri="{9D8B030D-6E8A-4147-A177-3AD203B41FA5}">
                      <a16:colId xmlns:a16="http://schemas.microsoft.com/office/drawing/2014/main" val="2494034215"/>
                    </a:ext>
                  </a:extLst>
                </a:gridCol>
                <a:gridCol w="2503175">
                  <a:extLst>
                    <a:ext uri="{9D8B030D-6E8A-4147-A177-3AD203B41FA5}">
                      <a16:colId xmlns:a16="http://schemas.microsoft.com/office/drawing/2014/main" val="2341285148"/>
                    </a:ext>
                  </a:extLst>
                </a:gridCol>
                <a:gridCol w="768467">
                  <a:extLst>
                    <a:ext uri="{9D8B030D-6E8A-4147-A177-3AD203B41FA5}">
                      <a16:colId xmlns:a16="http://schemas.microsoft.com/office/drawing/2014/main" val="2260858332"/>
                    </a:ext>
                  </a:extLst>
                </a:gridCol>
                <a:gridCol w="3250812">
                  <a:extLst>
                    <a:ext uri="{9D8B030D-6E8A-4147-A177-3AD203B41FA5}">
                      <a16:colId xmlns:a16="http://schemas.microsoft.com/office/drawing/2014/main" val="109516365"/>
                    </a:ext>
                  </a:extLst>
                </a:gridCol>
              </a:tblGrid>
              <a:tr h="59589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Фамилия, имя ребенка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Фамилия, имя ребенка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42872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Кира Б.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15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Никита О.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663622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Владислав Г.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16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Кира П.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00631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Егор</a:t>
                      </a:r>
                      <a:r>
                        <a:rPr lang="ru-RU" baseline="0" dirty="0" smtClean="0">
                          <a:latin typeface="Monotype Corsiva" panose="03010101010201010101" pitchFamily="66" charset="0"/>
                        </a:rPr>
                        <a:t> Г.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17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Ярослав Р.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34893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Валерия Г.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18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Monotype Corsiva" panose="03010101010201010101" pitchFamily="66" charset="0"/>
                        </a:rPr>
                        <a:t>Мадина</a:t>
                      </a:r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 Р.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884948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Савва Г.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Артём С.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879382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Амир А.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Дарья С.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38212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Злата И.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21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Мстислава Т.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72475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Мария И.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22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Владимир Х.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188271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Алиса К.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Софья Х.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78066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10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Леонид К.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24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80995"/>
                  </a:ext>
                </a:extLst>
              </a:tr>
              <a:tr h="3993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Даниил М.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25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772890"/>
                  </a:ext>
                </a:extLst>
              </a:tr>
              <a:tr h="41238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Серафима М.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26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610257"/>
                  </a:ext>
                </a:extLst>
              </a:tr>
              <a:tr h="69891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13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Кирилл</a:t>
                      </a:r>
                      <a:r>
                        <a:rPr lang="ru-RU" baseline="0" dirty="0" smtClean="0">
                          <a:latin typeface="Monotype Corsiva" panose="03010101010201010101" pitchFamily="66" charset="0"/>
                        </a:rPr>
                        <a:t> М.</a:t>
                      </a:r>
                    </a:p>
                    <a:p>
                      <a:r>
                        <a:rPr lang="ru-RU" baseline="0" dirty="0" smtClean="0">
                          <a:latin typeface="Monotype Corsiva" panose="03010101010201010101" pitchFamily="66" charset="0"/>
                        </a:rPr>
                        <a:t>Любовь М.</a:t>
                      </a:r>
                      <a:endParaRPr lang="ru-RU" dirty="0" smtClean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27</a:t>
                      </a:r>
                    </a:p>
                    <a:p>
                      <a:r>
                        <a:rPr lang="ru-RU" dirty="0" smtClean="0">
                          <a:latin typeface="Monotype Corsiva" panose="03010101010201010101" pitchFamily="66" charset="0"/>
                        </a:rPr>
                        <a:t>28</a:t>
                      </a:r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539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3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95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76058" y="90806"/>
            <a:ext cx="4362994" cy="78440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Режим дня</a:t>
            </a:r>
            <a:endParaRPr lang="ru-RU" sz="48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9451" y="875211"/>
            <a:ext cx="1168254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070" indent="540385" algn="ctr">
              <a:spcAft>
                <a:spcPts val="0"/>
              </a:spcAft>
              <a:tabLst>
                <a:tab pos="7021195" algn="l"/>
              </a:tabLst>
            </a:pPr>
            <a:r>
              <a:rPr lang="ru-RU" sz="2000" b="1" kern="0" dirty="0">
                <a:latin typeface="Monotype Corsiva" panose="03010101010201010101" pitchFamily="66" charset="0"/>
                <a:ea typeface="Calibri" panose="020F0502020204030204" pitchFamily="34" charset="0"/>
              </a:rPr>
              <a:t>Организуется в соответствии </a:t>
            </a:r>
            <a:r>
              <a:rPr lang="ru-RU" sz="2000" b="1" dirty="0" err="1">
                <a:latin typeface="Monotype Corsiva" panose="03010101010201010101" pitchFamily="66" charset="0"/>
              </a:rPr>
              <a:t>СанПин</a:t>
            </a:r>
            <a:r>
              <a:rPr lang="ru-RU" sz="2000" b="1" dirty="0">
                <a:latin typeface="Monotype Corsiva" panose="03010101010201010101" pitchFamily="66" charset="0"/>
              </a:rPr>
              <a:t> 2.4.1.3049-13 ,</a:t>
            </a:r>
            <a:r>
              <a:rPr lang="ru-RU" sz="2000" b="1" kern="0" dirty="0">
                <a:latin typeface="Monotype Corsiva" panose="03010101010201010101" pitchFamily="66" charset="0"/>
                <a:ea typeface="Calibri" panose="020F0502020204030204" pitchFamily="34" charset="0"/>
              </a:rPr>
              <a:t>Режим дня соответствует возрастным особенностям детей и способствует их гармоничному развитию</a:t>
            </a:r>
          </a:p>
          <a:p>
            <a:pPr indent="540385" algn="ctr">
              <a:spcAft>
                <a:spcPts val="0"/>
              </a:spcAft>
            </a:pPr>
            <a:r>
              <a:rPr lang="ru-RU" sz="2000" b="1" i="1" kern="0" dirty="0" smtClean="0">
                <a:solidFill>
                  <a:srgbClr val="0000FF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Режим дня в нашем дошкольном учреждении соответствует всем</a:t>
            </a:r>
            <a:r>
              <a:rPr lang="ru-RU" sz="2000" b="1" kern="0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2000" b="1" kern="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2000" b="1" i="1" kern="0" dirty="0" smtClean="0">
                <a:solidFill>
                  <a:srgbClr val="0000FF"/>
                </a:solidFill>
                <a:effectLst/>
                <a:latin typeface="Monotype Corsiva" panose="03010101010201010101" pitchFamily="66" charset="0"/>
                <a:ea typeface="Calibri" panose="020F0502020204030204" pitchFamily="34" charset="0"/>
              </a:rPr>
              <a:t>основным требованиям:</a:t>
            </a:r>
            <a:endParaRPr lang="ru-RU" sz="2000" dirty="0"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             - 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прогулки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организуются 2 раза в день (в первую половину и   во вторую   половину дня - перед уходом    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                 детей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домой; при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температуре ниже минус 15 С и скорости ветра более 7 м/с продолжительность п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               прогулки рекомендуется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сокращать;</a:t>
            </a:r>
            <a:endParaRPr lang="ru-RU" sz="2000" dirty="0"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           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-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общая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продолжительность дневного сна 2-2,5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часа, перед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сном не рекомендуется проведение </a:t>
            </a:r>
            <a:endParaRPr lang="ru-RU" sz="2000" dirty="0" smtClean="0"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                 подвижных эмоциональных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игр, закаливающих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процедур; </a:t>
            </a:r>
            <a:endParaRPr lang="ru-RU" sz="2000" dirty="0"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-             - во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время сна присутствие воспитателя или его помощник в спальне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обязательно;</a:t>
            </a:r>
            <a:endParaRPr lang="ru-RU" sz="2000" dirty="0"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          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  - на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самостоятельную деятельность детей 3-7 лет (игры, подготовка к НОД, личная </a:t>
            </a:r>
            <a:endParaRPr lang="ru-RU" sz="2000" dirty="0" smtClean="0"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             гигиена) в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режиме дня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должно отводиться не менее 3-4 часов.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             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Для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детей от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3-4 лет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НОД не должна превышать 3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0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минут в день, длительность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    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                                               одного  занятия </a:t>
            </a:r>
            <a:r>
              <a:rPr lang="ru-RU" sz="2000" dirty="0">
                <a:latin typeface="Monotype Corsiva" panose="03010101010201010101" pitchFamily="66" charset="0"/>
                <a:ea typeface="Calibri" panose="020F0502020204030204" pitchFamily="34" charset="0"/>
              </a:rPr>
              <a:t>не более </a:t>
            </a:r>
            <a:r>
              <a:rPr lang="ru-RU" sz="2000" dirty="0" smtClean="0">
                <a:latin typeface="Monotype Corsiva" panose="03010101010201010101" pitchFamily="66" charset="0"/>
                <a:ea typeface="Calibri" panose="020F0502020204030204" pitchFamily="34" charset="0"/>
              </a:rPr>
              <a:t>15 минут.</a:t>
            </a:r>
            <a:endParaRPr lang="ru-RU" sz="2000" dirty="0">
              <a:latin typeface="Monotype Corsiva" panose="03010101010201010101" pitchFamily="66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664067"/>
              </p:ext>
            </p:extLst>
          </p:nvPr>
        </p:nvGraphicFramePr>
        <p:xfrm>
          <a:off x="2991393" y="113895"/>
          <a:ext cx="7824653" cy="6649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9682">
                  <a:extLst>
                    <a:ext uri="{9D8B030D-6E8A-4147-A177-3AD203B41FA5}">
                      <a16:colId xmlns:a16="http://schemas.microsoft.com/office/drawing/2014/main" val="2148855566"/>
                    </a:ext>
                  </a:extLst>
                </a:gridCol>
                <a:gridCol w="1354971">
                  <a:extLst>
                    <a:ext uri="{9D8B030D-6E8A-4147-A177-3AD203B41FA5}">
                      <a16:colId xmlns:a16="http://schemas.microsoft.com/office/drawing/2014/main" val="3034688318"/>
                    </a:ext>
                  </a:extLst>
                </a:gridCol>
              </a:tblGrid>
              <a:tr h="39774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Режимные моменты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Время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941225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Приём детей, осмотр, самостоятельная деятельность, индивидуальная работа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7.00-8.00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592980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Утренняя гимнастика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8.00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-8.10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825676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КГН, подготовка к завтраку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8.10-8.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698748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Завтрак 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8.15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086427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Игры, самостоятельная деятельность детей, подготовка к  занятиям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8.50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-9.00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704132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Организованная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образовательная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деятельность,    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Второй завтрак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9.00 –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9.40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9.40-9.50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70022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Игры, самостоятельная деятельность детей, подготовка к подготовка к прогулке, прогулка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9.50 -11.40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94354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Возвращение с прогулки, КГН, самостоятельные игры детей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 11.40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- 11.50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428447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Подготовка к обеду, обед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11.50-12.30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22865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Подготовка ко сну, КГН, дневной сон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12.30-15.00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18059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Постепенный подъём, воздушные процедуры, бодрящая гимнастика, самостоятельная деятельность, КГН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15.00-15.15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632555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Подготовка к полднику, полдник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15.15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 -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15.45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244925"/>
                  </a:ext>
                </a:extLst>
              </a:tr>
              <a:tr h="491335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Игры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, самостоятельная  и организованная детская деятельность,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индивидуальная работа,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15.45-16.40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647066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КГН, подготовка к ужину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16.40-17.20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136401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Ужин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17.00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12216"/>
                  </a:ext>
                </a:extLst>
              </a:tr>
              <a:tr h="245668"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КГН, подготовка к прогулке, прогулка. Уход детей домой</a:t>
                      </a: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Monotype Corsiva" panose="03010101010201010101" pitchFamily="66" charset="0"/>
                          <a:ea typeface="Times New Roman" panose="02020603050405020304" pitchFamily="18" charset="0"/>
                        </a:rPr>
                        <a:t>17.20-19.00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Monotype Corsiva" panose="03010101010201010101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09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3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90949" y="437785"/>
            <a:ext cx="83471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Инновационная программа «От рождения до школы" </a:t>
            </a:r>
          </a:p>
          <a:p>
            <a:pPr algn="ctr" fontAlgn="base"/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п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од редакцией Н.Е. </a:t>
            </a:r>
            <a:r>
              <a:rPr lang="ru-RU" sz="2400" b="1" dirty="0" err="1" smtClean="0">
                <a:solidFill>
                  <a:srgbClr val="7030A0"/>
                </a:solidFill>
                <a:latin typeface="Monotype Corsiva" pitchFamily="66" charset="0"/>
              </a:rPr>
              <a:t>Веракса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..</a:t>
            </a:r>
            <a:endParaRPr lang="ru-RU" sz="2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67543" y="1502688"/>
            <a:ext cx="95271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Инновационная программа «От рождения до школы» </a:t>
            </a:r>
            <a:r>
              <a:rPr lang="ru-RU" dirty="0" smtClean="0">
                <a:latin typeface="Monotype Corsiva" pitchFamily="66" charset="0"/>
              </a:rPr>
              <a:t>(далее — Программа) разработана на основе Федерального государственного образовательного стандарта дошкольного образования (ФГОС ДО) и предназначена для использования в дошкольных образовательных организациях для формирования основных образовательных программ (ООП).</a:t>
            </a:r>
          </a:p>
          <a:p>
            <a:pPr fontAlgn="base"/>
            <a:r>
              <a:rPr lang="ru-RU" dirty="0" smtClean="0">
                <a:latin typeface="Monotype Corsiva" pitchFamily="66" charset="0"/>
              </a:rPr>
              <a:t>     </a:t>
            </a:r>
          </a:p>
          <a:p>
            <a:pPr fontAlgn="base"/>
            <a:r>
              <a:rPr lang="ru-RU" dirty="0" smtClean="0">
                <a:latin typeface="Monotype Corsiva" pitchFamily="66" charset="0"/>
              </a:rPr>
              <a:t>       </a:t>
            </a:r>
            <a:r>
              <a:rPr lang="ru-RU" b="1" dirty="0" smtClean="0">
                <a:latin typeface="Monotype Corsiva" pitchFamily="66" charset="0"/>
              </a:rPr>
              <a:t>Ведущие цели Программы </a:t>
            </a:r>
            <a:r>
              <a:rPr lang="ru-RU" dirty="0" smtClean="0">
                <a:latin typeface="Monotype Corsiva" pitchFamily="66" charset="0"/>
              </a:rPr>
              <a:t>— 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 Особое внимание в Программе уделяется развитию личности ребенка, сохранению и укреплению здоровья детей, а также воспитанию у дошкольников таких качеств, как патриотизм, активная жизненная позиция, творческий подход в решении различных жизненных ситуаций, уважение к традиционным ценностям. Эти цели реализуются в процессе разнообразных видов детской деятельности: игровой, коммуникативной, трудовой, познавательно-исследовательской, продуктивной (изобразительная, конструктивная и др.), музыкальной, чтения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7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5242" y="378822"/>
            <a:ext cx="7247709" cy="33963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Сетка НОД</a:t>
            </a:r>
            <a:endParaRPr lang="ru-RU" sz="4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92840"/>
              </p:ext>
            </p:extLst>
          </p:nvPr>
        </p:nvGraphicFramePr>
        <p:xfrm>
          <a:off x="2390503" y="1097279"/>
          <a:ext cx="7837714" cy="5075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618">
                  <a:extLst>
                    <a:ext uri="{9D8B030D-6E8A-4147-A177-3AD203B41FA5}">
                      <a16:colId xmlns:a16="http://schemas.microsoft.com/office/drawing/2014/main" val="3090231524"/>
                    </a:ext>
                  </a:extLst>
                </a:gridCol>
                <a:gridCol w="1619144">
                  <a:extLst>
                    <a:ext uri="{9D8B030D-6E8A-4147-A177-3AD203B41FA5}">
                      <a16:colId xmlns:a16="http://schemas.microsoft.com/office/drawing/2014/main" val="1144267748"/>
                    </a:ext>
                  </a:extLst>
                </a:gridCol>
                <a:gridCol w="4618952">
                  <a:extLst>
                    <a:ext uri="{9D8B030D-6E8A-4147-A177-3AD203B41FA5}">
                      <a16:colId xmlns:a16="http://schemas.microsoft.com/office/drawing/2014/main" val="2162780803"/>
                    </a:ext>
                  </a:extLst>
                </a:gridCol>
              </a:tblGrid>
              <a:tr h="2365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Дни недели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Время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Базовый вид 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45688"/>
                  </a:ext>
                </a:extLst>
              </a:tr>
              <a:tr h="384385">
                <a:tc row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Понедельник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9.00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 – 9.15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Лепка/аппликация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85699"/>
                  </a:ext>
                </a:extLst>
              </a:tr>
              <a:tr h="38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Физическая культура на воздухе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86621"/>
                  </a:ext>
                </a:extLst>
              </a:tr>
              <a:tr h="420972">
                <a:tc row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Вторник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9.00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 – 9.15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Математическое развитие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323698"/>
                  </a:ext>
                </a:extLst>
              </a:tr>
              <a:tr h="768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9.25 -9.40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Музыка 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54751"/>
                  </a:ext>
                </a:extLst>
              </a:tr>
              <a:tr h="384385">
                <a:tc row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Среда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9.00 – 9.15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Физическая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 культура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086580"/>
                  </a:ext>
                </a:extLst>
              </a:tr>
              <a:tr h="38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9.25 -9.40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Развитие речи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152545"/>
                  </a:ext>
                </a:extLst>
              </a:tr>
              <a:tr h="683416">
                <a:tc row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Четверг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9.00 – 9.20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Рисование 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73308"/>
                  </a:ext>
                </a:extLst>
              </a:tr>
              <a:tr h="428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9.25 – 9.40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Музыка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185264"/>
                  </a:ext>
                </a:extLst>
              </a:tr>
              <a:tr h="384385">
                <a:tc row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Пятница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9.00 – 9.15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 Ознакомление с окружающим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 миром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081942"/>
                  </a:ext>
                </a:extLst>
              </a:tr>
              <a:tr h="38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9.25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 – 9.40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Monotype Corsiva" panose="03010101010201010101" pitchFamily="66" charset="0"/>
                        </a:rPr>
                        <a:t>Физическая культура</a:t>
                      </a:r>
                      <a:endParaRPr lang="ru-RU" sz="2000" dirty="0">
                        <a:solidFill>
                          <a:schemeClr val="tx1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funart.pro/uploads/posts/2020-04/1587323995_28-p-detsk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9634" y="0"/>
            <a:ext cx="1169125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u="sng" dirty="0" smtClean="0">
                <a:solidFill>
                  <a:srgbClr val="7030A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 РППС </a:t>
            </a:r>
            <a:r>
              <a:rPr lang="ru-RU" sz="4400" b="1" u="sng" dirty="0">
                <a:solidFill>
                  <a:srgbClr val="7030A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 </a:t>
            </a:r>
            <a:endParaRPr lang="ru-RU" sz="4400" b="1" u="sng" dirty="0" smtClean="0">
              <a:solidFill>
                <a:srgbClr val="7030A0"/>
              </a:solidFill>
              <a:latin typeface="Monotype Corsiva" panose="03010101010201010101" pitchFamily="66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4400" b="1" u="sng" dirty="0" smtClean="0">
                <a:solidFill>
                  <a:srgbClr val="7030A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второй младшей группы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latin typeface="Monotype Corsiva" panose="03010101010201010101" pitchFamily="66" charset="0"/>
              </a:rPr>
              <a:t>  </a:t>
            </a:r>
            <a:r>
              <a:rPr lang="ru-RU" sz="2800" dirty="0" smtClean="0">
                <a:latin typeface="Monotype Corsiva" panose="03010101010201010101" pitchFamily="66" charset="0"/>
              </a:rPr>
              <a:t>При </a:t>
            </a:r>
            <a:r>
              <a:rPr lang="ru-RU" sz="2800" dirty="0">
                <a:latin typeface="Monotype Corsiva" panose="03010101010201010101" pitchFamily="66" charset="0"/>
              </a:rPr>
              <a:t>создании развивающей предметно - пространственной среды </a:t>
            </a:r>
            <a:r>
              <a:rPr lang="ru-RU" sz="2800" dirty="0" smtClean="0">
                <a:latin typeface="Monotype Corsiva" panose="03010101010201010101" pitchFamily="66" charset="0"/>
              </a:rPr>
              <a:t>   группы учтены </a:t>
            </a:r>
            <a:r>
              <a:rPr lang="ru-RU" sz="2800" dirty="0">
                <a:latin typeface="Monotype Corsiva" panose="03010101010201010101" pitchFamily="66" charset="0"/>
              </a:rPr>
              <a:t>требования Федерального государственного образовательного </a:t>
            </a:r>
            <a:r>
              <a:rPr lang="ru-RU" sz="2800" dirty="0" smtClean="0">
                <a:latin typeface="Monotype Corsiva" panose="03010101010201010101" pitchFamily="66" charset="0"/>
              </a:rPr>
              <a:t>стандарта </a:t>
            </a:r>
            <a:r>
              <a:rPr lang="ru-RU" sz="2800" dirty="0">
                <a:latin typeface="Monotype Corsiva" panose="03010101010201010101" pitchFamily="66" charset="0"/>
              </a:rPr>
              <a:t>дошкольного образования, которые должны обеспечивать </a:t>
            </a:r>
            <a:r>
              <a:rPr lang="ru-RU" sz="2800" dirty="0" smtClean="0">
                <a:latin typeface="Monotype Corsiva" panose="03010101010201010101" pitchFamily="66" charset="0"/>
              </a:rPr>
              <a:t>   полноценное </a:t>
            </a:r>
            <a:r>
              <a:rPr lang="ru-RU" sz="2800" dirty="0">
                <a:latin typeface="Monotype Corsiva" panose="03010101010201010101" pitchFamily="66" charset="0"/>
              </a:rPr>
              <a:t>развитие личности детей во всех основных образовательных областях, а именно: в сферах социально-коммуникативного, познавательного, речевого, художественно-эстетического и физического развития личности детей на фоне их эмоционального благополучия и положительного отношения к миру, к себе и к другим </a:t>
            </a:r>
            <a:r>
              <a:rPr lang="ru-RU" sz="2800" dirty="0" smtClean="0">
                <a:latin typeface="Monotype Corsiva" panose="03010101010201010101" pitchFamily="66" charset="0"/>
              </a:rPr>
              <a:t>людям, а также требования  инновационной программы «От рождения до школы» 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Monotype Corsiva" panose="03010101010201010101" pitchFamily="66" charset="0"/>
              </a:rPr>
              <a:t>Н.Е. </a:t>
            </a:r>
            <a:r>
              <a:rPr lang="ru-RU" sz="2800" dirty="0" err="1" smtClean="0">
                <a:latin typeface="Monotype Corsiva" panose="03010101010201010101" pitchFamily="66" charset="0"/>
              </a:rPr>
              <a:t>Веракса</a:t>
            </a:r>
            <a:endParaRPr lang="ru-RU" sz="2800" dirty="0">
              <a:effectLst/>
              <a:latin typeface="Monotype Corsiva" panose="03010101010201010101" pitchFamily="66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1109</Words>
  <Application>Microsoft Office PowerPoint</Application>
  <PresentationFormat>Широкоэкранный</PresentationFormat>
  <Paragraphs>205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         </vt:lpstr>
      <vt:lpstr>Презентация PowerPoint</vt:lpstr>
      <vt:lpstr>Группу посещают  23 человек; из них 11 мальчиков и 12 девочек</vt:lpstr>
      <vt:lpstr>Режим дня</vt:lpstr>
      <vt:lpstr>Презентация PowerPoint</vt:lpstr>
      <vt:lpstr>Презентация PowerPoint</vt:lpstr>
      <vt:lpstr> Сетка НОД</vt:lpstr>
      <vt:lpstr>Презентация PowerPoint</vt:lpstr>
      <vt:lpstr>Презентация PowerPoint</vt:lpstr>
      <vt:lpstr>Познавательное развитие </vt:lpstr>
      <vt:lpstr>Центр конструирования </vt:lpstr>
      <vt:lpstr>Речевое развитие</vt:lpstr>
      <vt:lpstr> Художественно – эстетическое развитие</vt:lpstr>
      <vt:lpstr> Физическое развитие</vt:lpstr>
      <vt:lpstr> Социально-коммуникативное развитие</vt:lpstr>
      <vt:lpstr>Уголок для родителей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</dc:creator>
  <cp:lastModifiedBy>Жанна</cp:lastModifiedBy>
  <cp:revision>48</cp:revision>
  <dcterms:created xsi:type="dcterms:W3CDTF">2019-04-10T17:45:38Z</dcterms:created>
  <dcterms:modified xsi:type="dcterms:W3CDTF">2020-11-23T18:27:06Z</dcterms:modified>
</cp:coreProperties>
</file>