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7" r:id="rId12"/>
    <p:sldId id="273" r:id="rId13"/>
    <p:sldId id="266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2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6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ADFF-46B8-419F-BEA5-26B941A1D9F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0"/>
            <a:ext cx="10450286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577" y="1397726"/>
            <a:ext cx="6535783" cy="24884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Визитка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старшей группы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МБДОУ детского сада № 62</a:t>
            </a:r>
            <a:endParaRPr lang="ru-RU" sz="4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350" y="153579"/>
            <a:ext cx="11076215" cy="121802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Нормативно - правовая и методическая база построения </a:t>
            </a:r>
            <a:endParaRPr lang="ru-RU" sz="80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развивающей </a:t>
            </a:r>
            <a:r>
              <a:rPr lang="ru-RU" sz="8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предметно - пространственной среды </a:t>
            </a:r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группы</a:t>
            </a:r>
            <a:endParaRPr lang="ru-RU" sz="8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840" y="1214846"/>
            <a:ext cx="962732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от 25 декабря 1993 года   с изменениями от 30 декабря 2008 года.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Федеральный закон Российской Федерации от 29 декабря 2012 года № 273-ФЗ  «Об образовании в Российской Федерации».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закон «О внесении изменений в отдельные законодательные акты Российской  Федерации в связи с принятием              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 закона  “Об образовании в Российской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 185 от 02 июля 2013 года. 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«Об утверждении Федерального государственного образовательного  стандарта дошкольного образования» № 155 от 17 октября 2013 года.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Петровский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Л.П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Стрелкова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"Концепция построения развивающей среды для организации жизни детей и взрослых в детском саду".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рождения до школы: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Инновационная программа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/ Н.Е.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0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r>
              <a:rPr lang="ru-RU" sz="20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2.4.1.3049-13 "Санитарно-эпидемиологические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организаций«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ознавательное развитие 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976" y="1291725"/>
            <a:ext cx="10515600" cy="2679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познания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</a:t>
            </a:r>
            <a:r>
              <a:rPr lang="ru-RU" sz="3200" dirty="0">
                <a:latin typeface="Monotype Corsiva" panose="03010101010201010101" pitchFamily="66" charset="0"/>
              </a:rPr>
              <a:t>э</a:t>
            </a:r>
            <a:r>
              <a:rPr lang="ru-RU" sz="3200" dirty="0" smtClean="0">
                <a:latin typeface="Monotype Corsiva" panose="03010101010201010101" pitchFamily="66" charset="0"/>
              </a:rPr>
              <a:t>кспериментирования</a:t>
            </a:r>
          </a:p>
          <a:p>
            <a:pPr>
              <a:buFontTx/>
              <a:buChar char="-"/>
            </a:pPr>
            <a:r>
              <a:rPr lang="ru-RU" sz="3200" dirty="0">
                <a:latin typeface="Monotype Corsiva" panose="03010101010201010101" pitchFamily="66" charset="0"/>
              </a:rPr>
              <a:t>ц</a:t>
            </a:r>
            <a:r>
              <a:rPr lang="ru-RU" sz="3200" dirty="0" smtClean="0">
                <a:latin typeface="Monotype Corsiva" panose="03010101010201010101" pitchFamily="66" charset="0"/>
              </a:rPr>
              <a:t>ентр краеведения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 математики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настольных игр</a:t>
            </a:r>
          </a:p>
          <a:p>
            <a:pPr marL="0" indent="0">
              <a:buNone/>
            </a:pP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3" y="1359927"/>
            <a:ext cx="3003928" cy="225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27" y="1371114"/>
            <a:ext cx="2974097" cy="2230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9" y="4085413"/>
            <a:ext cx="2980509" cy="2235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37" y="3823917"/>
            <a:ext cx="3481576" cy="26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ознавательное развитие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dirty="0" smtClean="0">
                <a:latin typeface="Monotype Corsiva" panose="03010101010201010101" pitchFamily="66" charset="0"/>
              </a:rPr>
              <a:t>центр </a:t>
            </a:r>
            <a:r>
              <a:rPr lang="ru-RU" dirty="0">
                <a:latin typeface="Monotype Corsiva" panose="03010101010201010101" pitchFamily="66" charset="0"/>
              </a:rPr>
              <a:t>конструирования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4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ечевое развитие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137" y="1345476"/>
            <a:ext cx="6583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3200" dirty="0">
                <a:latin typeface="Monotype Corsiva" panose="03010101010201010101" pitchFamily="66" charset="0"/>
              </a:rPr>
              <a:t>ц</a:t>
            </a:r>
            <a:r>
              <a:rPr lang="ru-RU" sz="3200" dirty="0" smtClean="0">
                <a:latin typeface="Monotype Corsiva" panose="03010101010201010101" pitchFamily="66" charset="0"/>
              </a:rPr>
              <a:t>ентр речевого развития</a:t>
            </a:r>
            <a:endParaRPr lang="ru-RU" sz="32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книги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-центр театрализованной деятельности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343584"/>
            <a:ext cx="3738580" cy="2803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6250"/>
          <a:stretch/>
        </p:blipFill>
        <p:spPr>
          <a:xfrm>
            <a:off x="1393005" y="3626141"/>
            <a:ext cx="4417687" cy="2913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33" y="4317890"/>
            <a:ext cx="3204754" cy="24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4" y="497035"/>
            <a:ext cx="11956869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Х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удожественно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–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эстетическое развитие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119" y="1690688"/>
            <a:ext cx="6997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музыкального </a:t>
            </a:r>
            <a:r>
              <a:rPr lang="ru-RU" sz="3200" dirty="0">
                <a:latin typeface="Monotype Corsiva" panose="03010101010201010101" pitchFamily="66" charset="0"/>
              </a:rPr>
              <a:t>развития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продуктивной деятельности (где собраны материалы для рисования, лепки, аппликации)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 </a:t>
            </a:r>
            <a:r>
              <a:rPr lang="ru-RU" sz="3200" dirty="0" smtClean="0">
                <a:latin typeface="Monotype Corsiva" panose="03010101010201010101" pitchFamily="66" charset="0"/>
              </a:rPr>
              <a:t>«Полочка красоты» в уголке книги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/>
          <a:stretch/>
        </p:blipFill>
        <p:spPr>
          <a:xfrm>
            <a:off x="7395460" y="1582689"/>
            <a:ext cx="3041764" cy="34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изическое развитие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99248"/>
            <a:ext cx="5486400" cy="411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4312" y="2517190"/>
            <a:ext cx="4196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Центр физического развития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4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91768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оциально-коммуникативное развитие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617" y="20031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сюжетно-ролевый игры</a:t>
            </a:r>
            <a:endParaRPr lang="ru-RU" sz="32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ОБЖ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" y="3801291"/>
            <a:ext cx="3008811" cy="2256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9" b="15238"/>
          <a:stretch/>
        </p:blipFill>
        <p:spPr>
          <a:xfrm>
            <a:off x="9344297" y="1703038"/>
            <a:ext cx="2312126" cy="4724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25" y="1472142"/>
            <a:ext cx="3239588" cy="2429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25" y="4214342"/>
            <a:ext cx="3143795" cy="23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Уголок  для родителей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23428" r="5174" b="19429"/>
          <a:stretch/>
        </p:blipFill>
        <p:spPr>
          <a:xfrm>
            <a:off x="838200" y="1828800"/>
            <a:ext cx="5009519" cy="2573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9864"/>
          <a:stretch/>
        </p:blipFill>
        <p:spPr>
          <a:xfrm>
            <a:off x="5952135" y="1828800"/>
            <a:ext cx="5643328" cy="25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75" y="-297"/>
            <a:ext cx="1044945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9" y="3892731"/>
            <a:ext cx="5747657" cy="1541418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Визитка включает в себя следующие разделы: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- </a:t>
            </a:r>
            <a:r>
              <a:rPr lang="ru-RU" sz="4000" smtClean="0">
                <a:latin typeface="Monotype Corsiva" panose="03010101010201010101" pitchFamily="66" charset="0"/>
              </a:rPr>
              <a:t>информаци</a:t>
            </a:r>
            <a:r>
              <a:rPr lang="ru-RU" sz="4000" dirty="0">
                <a:latin typeface="Monotype Corsiva" panose="03010101010201010101" pitchFamily="66" charset="0"/>
              </a:rPr>
              <a:t>я</a:t>
            </a:r>
            <a:r>
              <a:rPr lang="ru-RU" sz="4000" smtClean="0"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latin typeface="Monotype Corsiva" panose="03010101010201010101" pitchFamily="66" charset="0"/>
              </a:rPr>
              <a:t>о педагогах,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состав группы,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режим дня,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данные о программе образовательного процесса,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сетка  НОД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РППС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06" y="0"/>
            <a:ext cx="10449450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4400" y="1097281"/>
            <a:ext cx="10528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u="sng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Педагоги</a:t>
            </a: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Воспитатели</a:t>
            </a:r>
            <a:endParaRPr lang="ru-RU" sz="48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первой квалификационной категории</a:t>
            </a:r>
            <a:endParaRPr lang="ru-RU" sz="32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Шутова Лидия Михайловна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Громова Анжела Александровна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Помощник </a:t>
            </a: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воспитателя</a:t>
            </a:r>
            <a:endParaRPr lang="ru-RU" sz="48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/>
              <a:t> </a:t>
            </a:r>
            <a:r>
              <a:rPr lang="ru-RU" sz="3200" b="1" dirty="0" smtClean="0"/>
              <a:t>      </a:t>
            </a:r>
            <a:r>
              <a:rPr lang="ru-RU" sz="3200" b="1" dirty="0" smtClean="0">
                <a:latin typeface="Monotype Corsiva" panose="03010101010201010101" pitchFamily="66" charset="0"/>
              </a:rPr>
              <a:t>Цветкова Елена Николаевна</a:t>
            </a:r>
            <a:endParaRPr lang="ru-RU" sz="3200" b="1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260623"/>
            <a:ext cx="10515600" cy="6647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Группу посещают  27 человек; из них 16 мальчиков и 11 девочек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239914"/>
              </p:ext>
            </p:extLst>
          </p:nvPr>
        </p:nvGraphicFramePr>
        <p:xfrm>
          <a:off x="1854926" y="1067988"/>
          <a:ext cx="6946852" cy="555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61">
                  <a:extLst>
                    <a:ext uri="{9D8B030D-6E8A-4147-A177-3AD203B41FA5}">
                      <a16:colId xmlns:a16="http://schemas.microsoft.com/office/drawing/2014/main" val="1084249665"/>
                    </a:ext>
                  </a:extLst>
                </a:gridCol>
                <a:gridCol w="3003178">
                  <a:extLst>
                    <a:ext uri="{9D8B030D-6E8A-4147-A177-3AD203B41FA5}">
                      <a16:colId xmlns:a16="http://schemas.microsoft.com/office/drawing/2014/main" val="2187192521"/>
                    </a:ext>
                  </a:extLst>
                </a:gridCol>
                <a:gridCol w="341999">
                  <a:extLst>
                    <a:ext uri="{9D8B030D-6E8A-4147-A177-3AD203B41FA5}">
                      <a16:colId xmlns:a16="http://schemas.microsoft.com/office/drawing/2014/main" val="3250808938"/>
                    </a:ext>
                  </a:extLst>
                </a:gridCol>
                <a:gridCol w="3227614">
                  <a:extLst>
                    <a:ext uri="{9D8B030D-6E8A-4147-A177-3AD203B41FA5}">
                      <a16:colId xmlns:a16="http://schemas.microsoft.com/office/drawing/2014/main" val="252373050"/>
                    </a:ext>
                  </a:extLst>
                </a:gridCol>
              </a:tblGrid>
              <a:tr h="320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</a:rPr>
                        <a:t>Фамилия, имя ребенка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3999571583"/>
                  </a:ext>
                </a:extLst>
              </a:tr>
              <a:tr h="37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Monotype Corsiva" panose="03010101010201010101" pitchFamily="66" charset="0"/>
                        </a:rPr>
                        <a:t>Кемаль</a:t>
                      </a:r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 А.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15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Максим М.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3394321036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Елизавета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16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Александра Н.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529934247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Сергей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17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Виктория Н.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2660580535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4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Кирилл Г.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18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Максим П.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3120924684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5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Жасмин Г.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19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Мария П.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4090336785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София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20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Борис П.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91905306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Николай Д.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21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Ника С.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3591749311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8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Павел Д.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22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Захар С.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401013020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9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Анастасия Е.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23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Эмилия Т.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288027789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10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Никита И.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24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Артём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Ц.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3537768424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11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Артемий И.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25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Дарья Ч.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1712338415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12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Monotype Corsiva" panose="03010101010201010101" pitchFamily="66" charset="0"/>
                        </a:rPr>
                        <a:t>Дарина</a:t>
                      </a:r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26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Савелий Ш.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1567977687"/>
                  </a:ext>
                </a:extLst>
              </a:tr>
              <a:tr h="379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13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Артём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27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Семён Ш.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4262986700"/>
                  </a:ext>
                </a:extLst>
              </a:tr>
              <a:tr h="735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Monotype Corsiva" panose="03010101010201010101" pitchFamily="66" charset="0"/>
                        </a:rPr>
                        <a:t>14</a:t>
                      </a:r>
                      <a:endParaRPr lang="ru-RU" sz="800" b="1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Таисия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М.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</a:txBody>
                  <a:tcPr marL="62548" marR="62548" marT="31274" marB="312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48" marR="62548" marT="31274" marB="31274"/>
                </a:tc>
                <a:extLst>
                  <a:ext uri="{0D108BD9-81ED-4DB2-BD59-A6C34878D82A}">
                    <a16:rowId xmlns:a16="http://schemas.microsoft.com/office/drawing/2014/main" val="416300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1475" y="339000"/>
            <a:ext cx="4362994" cy="7844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Режим дня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5211"/>
            <a:ext cx="11834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540385" algn="ctr">
              <a:spcAft>
                <a:spcPts val="0"/>
              </a:spcAft>
              <a:tabLst>
                <a:tab pos="7021195" algn="l"/>
              </a:tabLst>
            </a:pP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Организуется в соответствии </a:t>
            </a:r>
            <a:r>
              <a:rPr lang="ru-RU" sz="2000" b="1" dirty="0" err="1">
                <a:latin typeface="Monotype Corsiva" panose="03010101010201010101" pitchFamily="66" charset="0"/>
              </a:rPr>
              <a:t>СанПин</a:t>
            </a:r>
            <a:r>
              <a:rPr lang="ru-RU" sz="2000" b="1" dirty="0">
                <a:latin typeface="Monotype Corsiva" panose="03010101010201010101" pitchFamily="66" charset="0"/>
              </a:rPr>
              <a:t> 2.4.1.3049-13 ,</a:t>
            </a: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 дня соответствует возрастным особенностям детей и способствует их гармоничному развитию</a:t>
            </a:r>
          </a:p>
          <a:p>
            <a:pPr indent="540385" algn="ctr">
              <a:spcAft>
                <a:spcPts val="0"/>
              </a:spcAft>
            </a:pPr>
            <a:r>
              <a:rPr lang="ru-RU" sz="2000" b="1" i="1" kern="0" dirty="0" smtClean="0"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Режим дня в нашем дошкольном учреждении соответствует всем</a:t>
            </a: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kern="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i="1" kern="0" dirty="0" smtClean="0"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основным требованиям: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-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прогулки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организуются 2 раза в день (в первую половину и   во вторую   половину дня - перед уходом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детей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домой; при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температуре ниже минус 15 С и скорости ветра более 7 м/с продолжительность п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прогулки рекомендуется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сокращать;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общая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продолжительность дневного сна 2-2,5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часа, перед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сном не рекомендуется проведение подвижных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эмоциональных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игр, закаливающих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процедур; 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-             - во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время сна присутствие воспитателя или его помощник в спальне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обязательно;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- на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самостоятельную деятельность детей 3-7 лет (игры, подготовка к НОД, личная гигиена)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режиме дня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должно отводиться не менее 3-4 часов.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Для детей от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5-6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лет НОД не должна превышать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45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минут в день, длительность одного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занятия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не более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25минут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61236"/>
              </p:ext>
            </p:extLst>
          </p:nvPr>
        </p:nvGraphicFramePr>
        <p:xfrm>
          <a:off x="1267097" y="351765"/>
          <a:ext cx="8699863" cy="601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976">
                  <a:extLst>
                    <a:ext uri="{9D8B030D-6E8A-4147-A177-3AD203B41FA5}">
                      <a16:colId xmlns:a16="http://schemas.microsoft.com/office/drawing/2014/main" val="2148855566"/>
                    </a:ext>
                  </a:extLst>
                </a:gridCol>
                <a:gridCol w="1548887">
                  <a:extLst>
                    <a:ext uri="{9D8B030D-6E8A-4147-A177-3AD203B41FA5}">
                      <a16:colId xmlns:a16="http://schemas.microsoft.com/office/drawing/2014/main" val="3034688318"/>
                    </a:ext>
                  </a:extLst>
                </a:gridCol>
              </a:tblGrid>
              <a:tr h="3382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Режимные моменты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941225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Приём детей, осмотр, самостоятельная деятельность, индивидуальная работа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7.00-8.0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92980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Утренняя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8.00-8.10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825676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завтраку. Завтрак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8.10-8.40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698748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Утренний круг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8.40- 8.50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086427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Игры, самостоятельная деятельность детей, подготовка к  занятиям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8.50-9.00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704132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образовательная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деятельность,    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Второй завтрак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9.10-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9.50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9.50 – 10.00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70022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прогулке, прогулка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10.00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-11.50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694354"/>
                  </a:ext>
                </a:extLst>
              </a:tr>
              <a:tr h="44052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Возвращение с прогулки, КГН, самостоятельные игры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11.50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428447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обеду, обед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12.00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022865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ко сну, КГН, дневной сон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12.30-15.00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418059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Постепенный подъём, воздушные процедуры, бодрящая гимнастика, самостоятельная деятельность, КГН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15.00-15.20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632555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полднику, полдник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15.20-15.40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244925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Игры, самостоятельная  и организованная детская деятельность, индивидуальная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работа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15.40-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16.50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647066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Вечерний круг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16.50 – 17.00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136401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ужину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Ужин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17.00-17.35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412216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прогулке, прогулка. Уход детей домой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17.35-19.00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90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" y="0"/>
            <a:ext cx="12193057" cy="6974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913" y="403507"/>
            <a:ext cx="1013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Инновационная программа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"От рождения до школы"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Н.Е.Веракса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257" y="1234504"/>
            <a:ext cx="82187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Monotype Corsiva" pitchFamily="66" charset="0"/>
              </a:rPr>
              <a:t>Инновационная программа «От рождения до школы» </a:t>
            </a:r>
            <a:r>
              <a:rPr lang="ru-RU" dirty="0" smtClean="0">
                <a:latin typeface="Monotype Corsiva" pitchFamily="66" charset="0"/>
              </a:rPr>
              <a:t>(далее — Программа) разработана на основе Федерального государственного образовательного стандарта дошкольного образования (ФГОС ДО) и предназначена для использования в дошкольных образовательных организациях для формирования основных образовательных программ (ООП).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     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       </a:t>
            </a:r>
            <a:r>
              <a:rPr lang="ru-RU" b="1" dirty="0" smtClean="0">
                <a:latin typeface="Monotype Corsiva" pitchFamily="66" charset="0"/>
              </a:rPr>
              <a:t>Ведущие цели Программы </a:t>
            </a:r>
            <a:r>
              <a:rPr lang="ru-RU" dirty="0" smtClean="0">
                <a:latin typeface="Monotype Corsiva" pitchFamily="66" charset="0"/>
              </a:rPr>
              <a:t>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 Особое внимание в Программе уделяется развитию личности ребенка, сохранению и укреплению здоровья детей, а также воспитанию у дошкольников таких качеств, как патриотизм, активная жизненная позиция, творческий подход в решении различных жизненных ситуаций, уважение к традиционным ценностям. Эти цели реализуются в процессе разнообразных видов детской деятельности: игровой, коммуникативной, трудовой, познавательно-исследовательской, продуктивной (изобразительная, конструктивная и др.), музыкальной, чтения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327" y="325936"/>
            <a:ext cx="7247709" cy="3402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Сетка НОД в старшей группе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42032"/>
              </p:ext>
            </p:extLst>
          </p:nvPr>
        </p:nvGraphicFramePr>
        <p:xfrm>
          <a:off x="892082" y="726692"/>
          <a:ext cx="9035689" cy="520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485">
                  <a:extLst>
                    <a:ext uri="{9D8B030D-6E8A-4147-A177-3AD203B41FA5}">
                      <a16:colId xmlns:a16="http://schemas.microsoft.com/office/drawing/2014/main" val="3090231524"/>
                    </a:ext>
                  </a:extLst>
                </a:gridCol>
                <a:gridCol w="1989465">
                  <a:extLst>
                    <a:ext uri="{9D8B030D-6E8A-4147-A177-3AD203B41FA5}">
                      <a16:colId xmlns:a16="http://schemas.microsoft.com/office/drawing/2014/main" val="1144267748"/>
                    </a:ext>
                  </a:extLst>
                </a:gridCol>
                <a:gridCol w="5006739">
                  <a:extLst>
                    <a:ext uri="{9D8B030D-6E8A-4147-A177-3AD203B41FA5}">
                      <a16:colId xmlns:a16="http://schemas.microsoft.com/office/drawing/2014/main" val="2162780803"/>
                    </a:ext>
                  </a:extLst>
                </a:gridCol>
              </a:tblGrid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Дни недели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время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Базовый вид деятельности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45688"/>
                  </a:ext>
                </a:extLst>
              </a:tr>
              <a:tr h="906164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Понедельник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9.10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9.30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9.40-10.05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Ознакомление с окружающим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миром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5699"/>
                  </a:ext>
                </a:extLst>
              </a:tr>
              <a:tr h="3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15.55 – 16.20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Лепка/аппликация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2786621"/>
                  </a:ext>
                </a:extLst>
              </a:tr>
              <a:tr h="627344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Вторник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9.10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9.30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Рисование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Физкультура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на воздухе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323698"/>
                  </a:ext>
                </a:extLst>
              </a:tr>
              <a:tr h="3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 – 16.20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Конструирование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054751"/>
                  </a:ext>
                </a:extLst>
              </a:tr>
              <a:tr h="348525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Среда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9.10 – 9.25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Математическое развитие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86580"/>
                  </a:ext>
                </a:extLst>
              </a:tr>
              <a:tr h="3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 – 16.20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культура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7152545"/>
                  </a:ext>
                </a:extLst>
              </a:tr>
              <a:tr h="627344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Четверг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9.10 – 9.30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9.40 – 10.05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Развитие речи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Рисование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308"/>
                  </a:ext>
                </a:extLst>
              </a:tr>
              <a:tr h="3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 – 16.20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2185264"/>
                  </a:ext>
                </a:extLst>
              </a:tr>
              <a:tr h="348525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Пятница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9.10 – 9.30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Развитие речи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81942"/>
                  </a:ext>
                </a:extLst>
              </a:tr>
              <a:tr h="3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9.40 -10.05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8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3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5"/>
            <a:ext cx="12192000" cy="683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3223" y="705395"/>
            <a:ext cx="994083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                РППС  старшей группы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latin typeface="Monotype Corsiva" panose="03010101010201010101" pitchFamily="66" charset="0"/>
              </a:rPr>
              <a:t>При </a:t>
            </a:r>
            <a:r>
              <a:rPr lang="ru-RU" sz="2800" dirty="0">
                <a:latin typeface="Monotype Corsiva" panose="03010101010201010101" pitchFamily="66" charset="0"/>
              </a:rPr>
              <a:t>создании развивающей предметно - пространственной среды </a:t>
            </a:r>
            <a:r>
              <a:rPr lang="ru-RU" sz="2800" dirty="0" smtClean="0">
                <a:latin typeface="Monotype Corsiva" panose="03010101010201010101" pitchFamily="66" charset="0"/>
              </a:rPr>
              <a:t>   группы учтены </a:t>
            </a:r>
            <a:r>
              <a:rPr lang="ru-RU" sz="2800" dirty="0">
                <a:latin typeface="Monotype Corsiva" panose="03010101010201010101" pitchFamily="66" charset="0"/>
              </a:rPr>
              <a:t>требования Федерального государственного образовательного </a:t>
            </a:r>
            <a:r>
              <a:rPr lang="ru-RU" sz="2800" dirty="0" smtClean="0">
                <a:latin typeface="Monotype Corsiva" panose="03010101010201010101" pitchFamily="66" charset="0"/>
              </a:rPr>
              <a:t>стандарта </a:t>
            </a:r>
            <a:r>
              <a:rPr lang="ru-RU" sz="2800" dirty="0">
                <a:latin typeface="Monotype Corsiva" panose="03010101010201010101" pitchFamily="66" charset="0"/>
              </a:rPr>
              <a:t>дошкольного образования, которые должны обеспечивать </a:t>
            </a:r>
            <a:r>
              <a:rPr lang="ru-RU" sz="2800" dirty="0" smtClean="0">
                <a:latin typeface="Monotype Corsiva" panose="03010101010201010101" pitchFamily="66" charset="0"/>
              </a:rPr>
              <a:t>   полноценное </a:t>
            </a:r>
            <a:r>
              <a:rPr lang="ru-RU" sz="2800" dirty="0">
                <a:latin typeface="Monotype Corsiva" panose="03010101010201010101" pitchFamily="66" charset="0"/>
              </a:rPr>
              <a:t>развитие личности детей во всех основных образовательных областях, а именно: в сферах социально-коммуникативного, познавательного, речевого, художественно-эстетического и физического развития личности детей на фоне их эмоционального благополучия и положительного отношения к миру, к себе и к другим </a:t>
            </a:r>
            <a:r>
              <a:rPr lang="ru-RU" sz="2800" dirty="0" smtClean="0">
                <a:latin typeface="Monotype Corsiva" panose="03010101010201010101" pitchFamily="66" charset="0"/>
              </a:rPr>
              <a:t>людям, а также требования инновационной программы «От рождения до школы» Н.Е </a:t>
            </a:r>
            <a:r>
              <a:rPr lang="ru-RU" sz="2800" dirty="0" err="1" smtClean="0">
                <a:latin typeface="Monotype Corsiva" panose="03010101010201010101" pitchFamily="66" charset="0"/>
              </a:rPr>
              <a:t>Веракса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1121</Words>
  <Application>Microsoft Office PowerPoint</Application>
  <PresentationFormat>Широкоэкранный</PresentationFormat>
  <Paragraphs>210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   Визитка включает в себя следующие разделы: - информация о педагогах, - состав группы, - режим дня, - данные о программе образовательного процесса, - сетка  НОД - РППС       </vt:lpstr>
      <vt:lpstr>Презентация PowerPoint</vt:lpstr>
      <vt:lpstr>Группу посещают  27 человек; из них 16 мальчиков и 11 девочек</vt:lpstr>
      <vt:lpstr>Режим дня</vt:lpstr>
      <vt:lpstr>Презентация PowerPoint</vt:lpstr>
      <vt:lpstr>Презентация PowerPoint</vt:lpstr>
      <vt:lpstr>Сетка НОД в старшей группе</vt:lpstr>
      <vt:lpstr>Презентация PowerPoint</vt:lpstr>
      <vt:lpstr>Презентация PowerPoint</vt:lpstr>
      <vt:lpstr>Познавательное развитие </vt:lpstr>
      <vt:lpstr>Познавательное развитие</vt:lpstr>
      <vt:lpstr>Речевое развитие</vt:lpstr>
      <vt:lpstr>    Художественно – эстетическое развитие</vt:lpstr>
      <vt:lpstr> Физическое развитие</vt:lpstr>
      <vt:lpstr> Социально-коммуникативное развитие</vt:lpstr>
      <vt:lpstr>Уголок  для родителей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36</cp:revision>
  <dcterms:created xsi:type="dcterms:W3CDTF">2019-04-10T17:45:38Z</dcterms:created>
  <dcterms:modified xsi:type="dcterms:W3CDTF">2020-11-23T18:25:55Z</dcterms:modified>
</cp:coreProperties>
</file>