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3" r:id="rId12"/>
    <p:sldId id="269" r:id="rId13"/>
    <p:sldId id="275" r:id="rId14"/>
    <p:sldId id="266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5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2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9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1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5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5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6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6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0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ADFF-46B8-419F-BEA5-26B941A1D9F2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C786-0869-4EB1-A5F6-8A8457E138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7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"/>
            <a:ext cx="12192000" cy="681680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1383" y="1319349"/>
            <a:ext cx="8569234" cy="248847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EE10A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Визитка</a:t>
            </a:r>
          </a:p>
          <a:p>
            <a:r>
              <a:rPr lang="ru-RU" sz="4400" b="1" dirty="0" smtClean="0">
                <a:solidFill>
                  <a:srgbClr val="EE10A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Старшей группы «а»</a:t>
            </a:r>
          </a:p>
          <a:p>
            <a:r>
              <a:rPr lang="ru-RU" sz="4400" b="1" dirty="0" smtClean="0">
                <a:solidFill>
                  <a:srgbClr val="EE10A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МБДОУ детского сада № 62</a:t>
            </a:r>
            <a:endParaRPr lang="ru-RU" sz="4400" b="1" dirty="0">
              <a:solidFill>
                <a:srgbClr val="EE10AF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35985"/>
            <a:ext cx="12193057" cy="6822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1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Центр познавательного развития 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5" y="880142"/>
            <a:ext cx="4990012" cy="3117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Monotype Corsiva" panose="03010101010201010101" pitchFamily="66" charset="0"/>
              </a:rPr>
              <a:t>центр </a:t>
            </a:r>
            <a:r>
              <a:rPr lang="ru-RU" sz="2600" dirty="0" smtClean="0">
                <a:latin typeface="Monotype Corsiva" panose="03010101010201010101" pitchFamily="66" charset="0"/>
              </a:rPr>
              <a:t>познания</a:t>
            </a:r>
            <a:endParaRPr lang="ru-RU" sz="2600" dirty="0" smtClean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2600" dirty="0" smtClean="0">
                <a:latin typeface="Monotype Corsiva" panose="03010101010201010101" pitchFamily="66" charset="0"/>
              </a:rPr>
              <a:t>центр  </a:t>
            </a:r>
            <a:r>
              <a:rPr lang="ru-RU" sz="2600" dirty="0" smtClean="0">
                <a:latin typeface="Monotype Corsiva" panose="03010101010201010101" pitchFamily="66" charset="0"/>
              </a:rPr>
              <a:t>краеведения</a:t>
            </a:r>
            <a:endParaRPr lang="ru-RU" sz="2600" dirty="0" smtClean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2600" dirty="0">
                <a:latin typeface="Monotype Corsiva" panose="03010101010201010101" pitchFamily="66" charset="0"/>
              </a:rPr>
              <a:t>ц</a:t>
            </a:r>
            <a:r>
              <a:rPr lang="ru-RU" sz="2600" dirty="0" smtClean="0">
                <a:latin typeface="Monotype Corsiva" panose="03010101010201010101" pitchFamily="66" charset="0"/>
              </a:rPr>
              <a:t>ентр </a:t>
            </a:r>
            <a:r>
              <a:rPr lang="ru-RU" sz="2600" dirty="0" smtClean="0">
                <a:latin typeface="Monotype Corsiva" panose="03010101010201010101" pitchFamily="66" charset="0"/>
              </a:rPr>
              <a:t>математики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Monotype Corsiva" panose="03010101010201010101" pitchFamily="66" charset="0"/>
              </a:rPr>
              <a:t>ц</a:t>
            </a:r>
            <a:r>
              <a:rPr lang="ru-RU" sz="2600" dirty="0" smtClean="0">
                <a:latin typeface="Monotype Corsiva" panose="03010101010201010101" pitchFamily="66" charset="0"/>
              </a:rPr>
              <a:t>ентр настольных игр</a:t>
            </a:r>
            <a:endParaRPr lang="ru-RU" sz="3200" dirty="0" smtClean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35985"/>
            <a:ext cx="12193057" cy="6822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21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Центр познавательного развития 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5" y="880142"/>
            <a:ext cx="4990012" cy="3117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Monotype Corsiva" panose="03010101010201010101" pitchFamily="66" charset="0"/>
              </a:rPr>
              <a:t>центр </a:t>
            </a:r>
            <a:r>
              <a:rPr lang="ru-RU" sz="2600" dirty="0" smtClean="0">
                <a:latin typeface="Monotype Corsiva" panose="03010101010201010101" pitchFamily="66" charset="0"/>
              </a:rPr>
              <a:t>естествознания</a:t>
            </a:r>
            <a:endParaRPr lang="ru-RU" sz="2600" dirty="0" smtClean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2600" dirty="0" smtClean="0">
                <a:latin typeface="Monotype Corsiva" panose="03010101010201010101" pitchFamily="66" charset="0"/>
              </a:rPr>
              <a:t>центр  </a:t>
            </a:r>
            <a:r>
              <a:rPr lang="ru-RU" sz="2600" dirty="0" smtClean="0">
                <a:latin typeface="Monotype Corsiva" panose="03010101010201010101" pitchFamily="66" charset="0"/>
              </a:rPr>
              <a:t>экспериментирования</a:t>
            </a:r>
            <a:endParaRPr lang="ru-RU" sz="2600" dirty="0" smtClean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2600" dirty="0">
                <a:latin typeface="Monotype Corsiva" panose="03010101010201010101" pitchFamily="66" charset="0"/>
              </a:rPr>
              <a:t>ц</a:t>
            </a:r>
            <a:r>
              <a:rPr lang="ru-RU" sz="2600" dirty="0" smtClean="0">
                <a:latin typeface="Monotype Corsiva" panose="03010101010201010101" pitchFamily="66" charset="0"/>
              </a:rPr>
              <a:t>ентр </a:t>
            </a:r>
            <a:r>
              <a:rPr lang="ru-RU" sz="2600" dirty="0" smtClean="0">
                <a:latin typeface="Monotype Corsiva" panose="03010101010201010101" pitchFamily="66" charset="0"/>
              </a:rPr>
              <a:t>конструирования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9939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1"/>
            <a:ext cx="12193057" cy="6822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90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Центр физического развития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1"/>
            <a:ext cx="12193057" cy="6822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90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Центр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социально – коммуникативного 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развития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2445" y="107841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2800" dirty="0">
                <a:latin typeface="Monotype Corsiva" panose="03010101010201010101" pitchFamily="66" charset="0"/>
              </a:rPr>
              <a:t>центр </a:t>
            </a:r>
            <a:r>
              <a:rPr lang="ru-RU" sz="2800" dirty="0" smtClean="0">
                <a:latin typeface="Monotype Corsiva" panose="03010101010201010101" pitchFamily="66" charset="0"/>
              </a:rPr>
              <a:t>ОБЖ</a:t>
            </a:r>
            <a:endParaRPr lang="ru-RU" sz="2800" dirty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2800" dirty="0">
                <a:latin typeface="Monotype Corsiva" panose="03010101010201010101" pitchFamily="66" charset="0"/>
              </a:rPr>
              <a:t>центр  </a:t>
            </a:r>
            <a:r>
              <a:rPr lang="ru-RU" sz="2800" dirty="0" smtClean="0">
                <a:latin typeface="Monotype Corsiva" panose="03010101010201010101" pitchFamily="66" charset="0"/>
              </a:rPr>
              <a:t>сюжетно-ролевых игр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8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Центр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художественно - эстетического  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развития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251" y="874454"/>
            <a:ext cx="618961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В него входят:</a:t>
            </a:r>
          </a:p>
          <a:p>
            <a:pPr>
              <a:buFontTx/>
              <a:buChar char="-"/>
            </a:pPr>
            <a:r>
              <a:rPr lang="ru-RU" sz="2800" dirty="0" smtClean="0">
                <a:latin typeface="Monotype Corsiva" panose="03010101010201010101" pitchFamily="66" charset="0"/>
              </a:rPr>
              <a:t>центр </a:t>
            </a:r>
            <a:r>
              <a:rPr lang="ru-RU" sz="2800" dirty="0" smtClean="0">
                <a:latin typeface="Monotype Corsiva" panose="03010101010201010101" pitchFamily="66" charset="0"/>
              </a:rPr>
              <a:t>продуктивной деятельности</a:t>
            </a:r>
            <a:endParaRPr lang="ru-RU" sz="2800" dirty="0">
              <a:latin typeface="Monotype Corsiva" panose="03010101010201010101" pitchFamily="66" charset="0"/>
            </a:endParaRPr>
          </a:p>
          <a:p>
            <a:pPr>
              <a:buFontTx/>
              <a:buChar char="-"/>
            </a:pP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центр </a:t>
            </a:r>
            <a:r>
              <a:rPr lang="ru-RU" sz="2800" dirty="0" smtClean="0">
                <a:latin typeface="Monotype Corsiva" panose="03010101010201010101" pitchFamily="66" charset="0"/>
              </a:rPr>
              <a:t>музыки</a:t>
            </a:r>
          </a:p>
          <a:p>
            <a:pPr>
              <a:buFontTx/>
              <a:buChar char="-"/>
            </a:pPr>
            <a:r>
              <a:rPr lang="ru-RU" sz="2800" dirty="0">
                <a:latin typeface="Monotype Corsiva" panose="03010101010201010101" pitchFamily="66" charset="0"/>
              </a:rPr>
              <a:t>ц</a:t>
            </a:r>
            <a:r>
              <a:rPr lang="ru-RU" sz="2800" dirty="0" smtClean="0">
                <a:latin typeface="Monotype Corsiva" panose="03010101010201010101" pitchFamily="66" charset="0"/>
              </a:rPr>
              <a:t>ентр книги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- ц</a:t>
            </a:r>
            <a:r>
              <a:rPr lang="ru-RU" sz="2800" dirty="0" smtClean="0">
                <a:latin typeface="Monotype Corsiva" panose="03010101010201010101" pitchFamily="66" charset="0"/>
              </a:rPr>
              <a:t>ентр театрализованной деятельности</a:t>
            </a:r>
            <a:endParaRPr lang="ru-RU" sz="2800" dirty="0">
              <a:latin typeface="Monotype Corsiva" panose="03010101010201010101" pitchFamily="66" charset="0"/>
            </a:endParaRPr>
          </a:p>
          <a:p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1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9697" y="378188"/>
            <a:ext cx="51054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Уголок для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8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0"/>
            <a:ext cx="12193057" cy="6822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389" y="3892731"/>
            <a:ext cx="9039497" cy="1541418"/>
          </a:xfrm>
        </p:spPr>
        <p:txBody>
          <a:bodyPr>
            <a:normAutofit fontScale="90000"/>
          </a:bodyPr>
          <a:lstStyle/>
          <a:p>
            <a:pPr>
              <a:buClr>
                <a:srgbClr val="7030A0"/>
              </a:buClr>
            </a:pP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57333" y="520496"/>
            <a:ext cx="88783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  <a:latin typeface="Monotype Corsiva" panose="03010101010201010101" pitchFamily="66" charset="0"/>
              </a:rPr>
              <a:t>Визитка включает в себя следующие разделы: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- </a:t>
            </a:r>
            <a:r>
              <a:rPr lang="ru-RU" sz="3600" dirty="0">
                <a:latin typeface="Monotype Corsiva" panose="03010101010201010101" pitchFamily="66" charset="0"/>
              </a:rPr>
              <a:t>информация о педагогах,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- состав группы,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- режим дня,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- данные о программе образовательного процесса,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- сетка  НОД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 smtClean="0">
                <a:latin typeface="Monotype Corsiva" panose="03010101010201010101" pitchFamily="66" charset="0"/>
              </a:rPr>
              <a:t>-РППС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134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9531" y="470264"/>
            <a:ext cx="10528663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u="sng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Педагоги</a:t>
            </a:r>
          </a:p>
          <a:p>
            <a:pPr algn="ctr">
              <a:spcAft>
                <a:spcPts val="0"/>
              </a:spcAft>
            </a:pPr>
            <a:r>
              <a:rPr lang="ru-RU" sz="4800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Воспитатель</a:t>
            </a:r>
            <a:endParaRPr lang="ru-RU" sz="4800" dirty="0" smtClean="0">
              <a:solidFill>
                <a:srgbClr val="7030A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высшей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квалификационной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категории  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Алексеева Елена Николаевна</a:t>
            </a:r>
          </a:p>
          <a:p>
            <a:pPr algn="ctr">
              <a:spcAft>
                <a:spcPts val="0"/>
              </a:spcAft>
            </a:pPr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Воспитатель</a:t>
            </a:r>
          </a:p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</a:t>
            </a:r>
            <a:r>
              <a:rPr lang="ru-RU" sz="3200" dirty="0" smtClean="0">
                <a:solidFill>
                  <a:srgbClr val="00B05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ервой квалификационной категории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    </a:t>
            </a:r>
            <a:r>
              <a:rPr lang="ru-RU" sz="3200" b="1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Климова Елена Николаевна</a:t>
            </a:r>
          </a:p>
          <a:p>
            <a:pPr algn="ctr">
              <a:spcAft>
                <a:spcPts val="0"/>
              </a:spcAft>
            </a:pPr>
            <a:r>
              <a:rPr lang="ru-RU" sz="4800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Помощник воспитателя</a:t>
            </a:r>
            <a:r>
              <a:rPr lang="ru-RU" sz="4800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4800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  </a:t>
            </a: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Муратова Анастасия Александровна</a:t>
            </a:r>
            <a:endParaRPr lang="ru-RU" sz="3200" b="1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17" y="293773"/>
            <a:ext cx="10515600" cy="3794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Группу посещают  25  человек; из них 17мальчиков и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8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девочек</a:t>
            </a: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723853"/>
              </p:ext>
            </p:extLst>
          </p:nvPr>
        </p:nvGraphicFramePr>
        <p:xfrm>
          <a:off x="2429691" y="673231"/>
          <a:ext cx="6348550" cy="5760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31">
                  <a:extLst>
                    <a:ext uri="{9D8B030D-6E8A-4147-A177-3AD203B41FA5}">
                      <a16:colId xmlns:a16="http://schemas.microsoft.com/office/drawing/2014/main" val="2991554354"/>
                    </a:ext>
                  </a:extLst>
                </a:gridCol>
                <a:gridCol w="2274622">
                  <a:extLst>
                    <a:ext uri="{9D8B030D-6E8A-4147-A177-3AD203B41FA5}">
                      <a16:colId xmlns:a16="http://schemas.microsoft.com/office/drawing/2014/main" val="926517034"/>
                    </a:ext>
                  </a:extLst>
                </a:gridCol>
                <a:gridCol w="698302">
                  <a:extLst>
                    <a:ext uri="{9D8B030D-6E8A-4147-A177-3AD203B41FA5}">
                      <a16:colId xmlns:a16="http://schemas.microsoft.com/office/drawing/2014/main" val="1660643336"/>
                    </a:ext>
                  </a:extLst>
                </a:gridCol>
                <a:gridCol w="2953995">
                  <a:extLst>
                    <a:ext uri="{9D8B030D-6E8A-4147-A177-3AD203B41FA5}">
                      <a16:colId xmlns:a16="http://schemas.microsoft.com/office/drawing/2014/main" val="2686552552"/>
                    </a:ext>
                  </a:extLst>
                </a:gridCol>
              </a:tblGrid>
              <a:tr h="3342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Фамилия, имя ребенка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№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Фамилия, имя ребенка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129766"/>
                  </a:ext>
                </a:extLst>
              </a:tr>
              <a:tr h="3342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Monotype Corsiva" panose="03010101010201010101" pitchFamily="66" charset="0"/>
                        </a:rPr>
                        <a:t>Амели</a:t>
                      </a:r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 Б.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Данила К.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461728"/>
                  </a:ext>
                </a:extLst>
              </a:tr>
              <a:tr h="3342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Monotype Corsiva" panose="03010101010201010101" pitchFamily="66" charset="0"/>
                        </a:rPr>
                        <a:t>Геворг</a:t>
                      </a:r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 Б.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Виктор</a:t>
                      </a:r>
                      <a:r>
                        <a:rPr lang="ru-RU" b="1" baseline="0" dirty="0" smtClean="0">
                          <a:latin typeface="Monotype Corsiva" panose="03010101010201010101" pitchFamily="66" charset="0"/>
                        </a:rPr>
                        <a:t> К.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550780"/>
                  </a:ext>
                </a:extLst>
              </a:tr>
              <a:tr h="3342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Григорий Б.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Кирилл К.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454147"/>
                  </a:ext>
                </a:extLst>
              </a:tr>
              <a:tr h="3342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Анна Б.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Вячеслав Д.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730569"/>
                  </a:ext>
                </a:extLst>
              </a:tr>
              <a:tr h="3342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Мирослав В.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Лука М.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991144"/>
                  </a:ext>
                </a:extLst>
              </a:tr>
              <a:tr h="3342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Ксения Г.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Мирон О.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449367"/>
                  </a:ext>
                </a:extLst>
              </a:tr>
              <a:tr h="3342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Родион Д.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Тимофей О.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68046"/>
                  </a:ext>
                </a:extLst>
              </a:tr>
              <a:tr h="3342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Мария Д.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Иван П.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803001"/>
                  </a:ext>
                </a:extLst>
              </a:tr>
              <a:tr h="3342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Марк Е.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Роберт Р.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434129"/>
                  </a:ext>
                </a:extLst>
              </a:tr>
              <a:tr h="3342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Кристина З.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София</a:t>
                      </a:r>
                      <a:r>
                        <a:rPr lang="ru-RU" b="1" baseline="0" dirty="0" smtClean="0">
                          <a:latin typeface="Monotype Corsiva" panose="03010101010201010101" pitchFamily="66" charset="0"/>
                        </a:rPr>
                        <a:t> Т.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907093"/>
                  </a:ext>
                </a:extLst>
              </a:tr>
              <a:tr h="33973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Глеб И.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Виктория Ч.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993608"/>
                  </a:ext>
                </a:extLst>
              </a:tr>
              <a:tr h="38747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Борислав</a:t>
                      </a:r>
                      <a:r>
                        <a:rPr lang="ru-RU" b="1" baseline="0" dirty="0" smtClean="0">
                          <a:latin typeface="Monotype Corsiva" panose="03010101010201010101" pitchFamily="66" charset="0"/>
                        </a:rPr>
                        <a:t> К.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26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753971"/>
                  </a:ext>
                </a:extLst>
              </a:tr>
              <a:tr h="49218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Злата К.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27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179189"/>
                  </a:ext>
                </a:extLst>
              </a:tr>
              <a:tr h="49218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Игнат К.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Monotype Corsiva" panose="03010101010201010101" pitchFamily="66" charset="0"/>
                        </a:rPr>
                        <a:t>28</a:t>
                      </a:r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0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83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6"/>
            <a:ext cx="12193057" cy="68220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76058" y="90806"/>
            <a:ext cx="4362994" cy="78440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Режим дня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891" y="875211"/>
            <a:ext cx="115911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070" indent="540385" algn="ctr">
              <a:spcAft>
                <a:spcPts val="0"/>
              </a:spcAft>
              <a:tabLst>
                <a:tab pos="7021195" algn="l"/>
              </a:tabLst>
            </a:pPr>
            <a:r>
              <a:rPr lang="ru-RU" sz="2000" b="1" kern="0" dirty="0">
                <a:latin typeface="Monotype Corsiva" panose="03010101010201010101" pitchFamily="66" charset="0"/>
                <a:ea typeface="Calibri" panose="020F0502020204030204" pitchFamily="34" charset="0"/>
              </a:rPr>
              <a:t>Организуется в соответствии </a:t>
            </a:r>
            <a:r>
              <a:rPr lang="ru-RU" sz="2000" b="1" dirty="0" err="1">
                <a:latin typeface="Monotype Corsiva" panose="03010101010201010101" pitchFamily="66" charset="0"/>
              </a:rPr>
              <a:t>СанПин</a:t>
            </a:r>
            <a:r>
              <a:rPr lang="ru-RU" sz="2000" b="1" dirty="0">
                <a:latin typeface="Monotype Corsiva" panose="03010101010201010101" pitchFamily="66" charset="0"/>
              </a:rPr>
              <a:t> 2.4.1.3049-13 ,</a:t>
            </a:r>
            <a:r>
              <a:rPr lang="ru-RU" sz="2000" b="1" kern="0" dirty="0">
                <a:latin typeface="Monotype Corsiva" panose="03010101010201010101" pitchFamily="66" charset="0"/>
                <a:ea typeface="Calibri" panose="020F0502020204030204" pitchFamily="34" charset="0"/>
              </a:rPr>
              <a:t>Режим дня соответствует возрастным особенностям детей и способствует их гармоничному развитию</a:t>
            </a:r>
          </a:p>
          <a:p>
            <a:pPr indent="540385" algn="ctr">
              <a:spcAft>
                <a:spcPts val="0"/>
              </a:spcAft>
            </a:pPr>
            <a:r>
              <a:rPr lang="ru-RU" sz="2000" b="1" i="1" kern="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Режим дня в нашем дошкольном учреждении соответствует всем</a:t>
            </a:r>
            <a:r>
              <a:rPr lang="ru-RU" sz="2000" b="1" kern="0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b="1" kern="0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b="1" i="1" kern="0" dirty="0" smtClean="0"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Calibri" panose="020F0502020204030204" pitchFamily="34" charset="0"/>
              </a:rPr>
              <a:t>основным требованиям:</a:t>
            </a:r>
            <a:endParaRPr lang="ru-RU" sz="2000" dirty="0">
              <a:solidFill>
                <a:srgbClr val="FF0000"/>
              </a:solidFill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- 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прогулки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организуются 2 раза в день (в первую половину и   во вторую   половину дня - перед уходом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детей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домой; при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температуре ниже минус 15 С и скорости ветра более 7 м/с продолжительность п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  прогулки рекомендуется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сокращать;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-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общая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продолжительность дневного сна 2-2,5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часа, перед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сном не рекомендуется проведение </a:t>
            </a:r>
            <a:endParaRPr lang="ru-RU" sz="2000" dirty="0" smtClean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подвижных эмоциональных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игр, закаливающих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процедур; 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-                              - во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время сна присутствие воспитателя или его помощник в спальне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обязательно;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- на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самостоятельную деятельность детей 3-7 лет (игры, подготовка к НОД, </a:t>
            </a:r>
            <a:endParaRPr lang="ru-RU" sz="2000" dirty="0" smtClean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      личная  гигиена) в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режиме дня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должно отводиться не менее 3-4 часов.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            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   Для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детей от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5-6 лет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НОД не должна превышать 4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0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минут в день, длительность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                                               одного  занятия </a:t>
            </a:r>
            <a:r>
              <a:rPr lang="ru-RU" sz="2000" dirty="0">
                <a:latin typeface="Monotype Corsiva" panose="03010101010201010101" pitchFamily="66" charset="0"/>
                <a:ea typeface="Calibri" panose="020F0502020204030204" pitchFamily="34" charset="0"/>
              </a:rPr>
              <a:t>не более </a:t>
            </a:r>
            <a:r>
              <a:rPr lang="ru-RU" sz="2000" dirty="0" smtClean="0">
                <a:latin typeface="Monotype Corsiva" panose="03010101010201010101" pitchFamily="66" charset="0"/>
                <a:ea typeface="Calibri" panose="020F0502020204030204" pitchFamily="34" charset="0"/>
              </a:rPr>
              <a:t>25 минут.</a:t>
            </a:r>
            <a:endParaRPr lang="ru-RU" sz="20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86147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06768"/>
              </p:ext>
            </p:extLst>
          </p:nvPr>
        </p:nvGraphicFramePr>
        <p:xfrm>
          <a:off x="2351314" y="17993"/>
          <a:ext cx="7302137" cy="6591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649">
                  <a:extLst>
                    <a:ext uri="{9D8B030D-6E8A-4147-A177-3AD203B41FA5}">
                      <a16:colId xmlns:a16="http://schemas.microsoft.com/office/drawing/2014/main" val="2148855566"/>
                    </a:ext>
                  </a:extLst>
                </a:gridCol>
                <a:gridCol w="1264488">
                  <a:extLst>
                    <a:ext uri="{9D8B030D-6E8A-4147-A177-3AD203B41FA5}">
                      <a16:colId xmlns:a16="http://schemas.microsoft.com/office/drawing/2014/main" val="3034688318"/>
                    </a:ext>
                  </a:extLst>
                </a:gridCol>
              </a:tblGrid>
              <a:tr h="3259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Режимные моменты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Время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941225"/>
                  </a:ext>
                </a:extLst>
              </a:tr>
              <a:tr h="514961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Приём детей, осмотр, самостоятельная деятельность, индивидуальная работа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7.00-8.10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592980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Утренняя гимнастика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8.10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-8.20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825676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КГН, подготовка к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завтраку.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З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автрак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8.20-8.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698748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Утренний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круг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8.50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9.0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4086427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Игры, самостоятельная деятельность детей, подготовка к  занятиям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9.00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-9.10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704132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Организованная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образовательная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деятельность,    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9.10 –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10.05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370022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Второй завтрак 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Подготовка к подготовка к прогулке, прогулка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10.05- 10.15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10.15 -12.00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694354"/>
                  </a:ext>
                </a:extLst>
              </a:tr>
              <a:tr h="445583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Возвращение с прогулки, КГН, самостоятельные игры детей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12.00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–12.10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1428447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Подготовка к обеду, обед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12.10-12.50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8022865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Подготовка ко сну, КГН, дневной сон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12.50-15.10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418059"/>
                  </a:ext>
                </a:extLst>
              </a:tr>
              <a:tr h="514961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Постепенный подъём, воздушные процедуры, бодрящая гимнастика, самостоятельная деятельность, КГН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15.10-15.30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632555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Подготовка к полднику, полдник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15.30-15.50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244925"/>
                  </a:ext>
                </a:extLst>
              </a:tr>
              <a:tr h="530647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Игры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, самостоятельная 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организованная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детская деятельность, 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индивидуальная работа,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Организованная образовательная деятельность,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15.50-16.55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15.55-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16.20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647066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Вечерний  круг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16.55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– 17.05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136401"/>
                  </a:ext>
                </a:extLst>
              </a:tr>
              <a:tr h="294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КГН, подготовка к ужину.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Ужин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17.05-17.45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7412216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l"/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КГН, подготовка к прогулке, прогулка. Уход детей домой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17.45-19.00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0904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425" y="5556645"/>
            <a:ext cx="1136468" cy="11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811" y="268578"/>
            <a:ext cx="7247709" cy="33963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Сетка НОД</a:t>
            </a:r>
            <a:endParaRPr lang="ru-RU" sz="4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37413"/>
              </p:ext>
            </p:extLst>
          </p:nvPr>
        </p:nvGraphicFramePr>
        <p:xfrm>
          <a:off x="2390503" y="858796"/>
          <a:ext cx="7485017" cy="5550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635">
                  <a:extLst>
                    <a:ext uri="{9D8B030D-6E8A-4147-A177-3AD203B41FA5}">
                      <a16:colId xmlns:a16="http://schemas.microsoft.com/office/drawing/2014/main" val="3090231524"/>
                    </a:ext>
                  </a:extLst>
                </a:gridCol>
                <a:gridCol w="1546283">
                  <a:extLst>
                    <a:ext uri="{9D8B030D-6E8A-4147-A177-3AD203B41FA5}">
                      <a16:colId xmlns:a16="http://schemas.microsoft.com/office/drawing/2014/main" val="1144267748"/>
                    </a:ext>
                  </a:extLst>
                </a:gridCol>
                <a:gridCol w="4411099">
                  <a:extLst>
                    <a:ext uri="{9D8B030D-6E8A-4147-A177-3AD203B41FA5}">
                      <a16:colId xmlns:a16="http://schemas.microsoft.com/office/drawing/2014/main" val="2162780803"/>
                    </a:ext>
                  </a:extLst>
                </a:gridCol>
              </a:tblGrid>
              <a:tr h="45901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Дни недели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время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Базовый вид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245688"/>
                  </a:ext>
                </a:extLst>
              </a:tr>
              <a:tr h="410079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Понедельник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9.00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– 9.15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Ознакомление с природой/ознакомление с социальным миром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85699"/>
                  </a:ext>
                </a:extLst>
              </a:tr>
              <a:tr h="410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9.30 – 9.50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Физическая культура 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2786621"/>
                  </a:ext>
                </a:extLst>
              </a:tr>
              <a:tr h="435675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Вторник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9.00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– 9.20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Формирование элементарно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математических представлений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323698"/>
                  </a:ext>
                </a:extLst>
              </a:tr>
              <a:tr h="413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10.00 –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10.2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Музыка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61054751"/>
                  </a:ext>
                </a:extLst>
              </a:tr>
              <a:tr h="410079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Среда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9.00 – 9.20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Развитие речи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086580"/>
                  </a:ext>
                </a:extLst>
              </a:tr>
              <a:tr h="410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9.30 – 9.50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Физическая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культура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77152545"/>
                  </a:ext>
                </a:extLst>
              </a:tr>
              <a:tr h="473065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Четверг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9.00 – 9.20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Лепка / аппликация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3308"/>
                  </a:ext>
                </a:extLst>
              </a:tr>
              <a:tr h="4436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9.45 – 10.05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Музыка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2185264"/>
                  </a:ext>
                </a:extLst>
              </a:tr>
              <a:tr h="718966"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Пятница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9.00 – 9.15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Рисование 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081942"/>
                  </a:ext>
                </a:extLst>
              </a:tr>
              <a:tr h="410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Физическая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</a:rPr>
                        <a:t> культура на улице</a:t>
                      </a:r>
                      <a:endParaRPr lang="ru-RU" sz="2000" dirty="0">
                        <a:solidFill>
                          <a:schemeClr val="tx1"/>
                        </a:solidFill>
                        <a:latin typeface="Monotype Corsiva" panose="03010101010201010101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984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3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307" y="0"/>
            <a:ext cx="988858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u="sng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РППС  </a:t>
            </a:r>
          </a:p>
          <a:p>
            <a:pPr algn="ctr">
              <a:spcAft>
                <a:spcPts val="0"/>
              </a:spcAft>
            </a:pPr>
            <a:r>
              <a:rPr lang="ru-RU" sz="4400" b="1" u="sng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с</a:t>
            </a:r>
            <a:r>
              <a:rPr lang="ru-RU" sz="4400" b="1" u="sng" dirty="0" smtClean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таршей «а» группы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Monotype Corsiva" panose="03010101010201010101" pitchFamily="66" charset="0"/>
              </a:rPr>
              <a:t>  </a:t>
            </a:r>
            <a:r>
              <a:rPr lang="ru-RU" sz="2800" dirty="0" smtClean="0">
                <a:latin typeface="Monotype Corsiva" panose="03010101010201010101" pitchFamily="66" charset="0"/>
              </a:rPr>
              <a:t>При </a:t>
            </a:r>
            <a:r>
              <a:rPr lang="ru-RU" sz="2800" dirty="0">
                <a:latin typeface="Monotype Corsiva" panose="03010101010201010101" pitchFamily="66" charset="0"/>
              </a:rPr>
              <a:t>создании развивающей предметно - пространственной среды </a:t>
            </a:r>
            <a:r>
              <a:rPr lang="ru-RU" sz="2800" dirty="0" smtClean="0">
                <a:latin typeface="Monotype Corsiva" panose="03010101010201010101" pitchFamily="66" charset="0"/>
              </a:rPr>
              <a:t>   группы учтены </a:t>
            </a:r>
            <a:r>
              <a:rPr lang="ru-RU" sz="2800" dirty="0">
                <a:latin typeface="Monotype Corsiva" panose="03010101010201010101" pitchFamily="66" charset="0"/>
              </a:rPr>
              <a:t>требования Федерального государственного образовательного </a:t>
            </a:r>
            <a:r>
              <a:rPr lang="ru-RU" sz="2800" dirty="0" smtClean="0">
                <a:latin typeface="Monotype Corsiva" panose="03010101010201010101" pitchFamily="66" charset="0"/>
              </a:rPr>
              <a:t>стандарта </a:t>
            </a:r>
            <a:r>
              <a:rPr lang="ru-RU" sz="2800" dirty="0">
                <a:latin typeface="Monotype Corsiva" panose="03010101010201010101" pitchFamily="66" charset="0"/>
              </a:rPr>
              <a:t>дошкольного образования, которые должны обеспечивать </a:t>
            </a:r>
            <a:r>
              <a:rPr lang="ru-RU" sz="2800" dirty="0" smtClean="0">
                <a:latin typeface="Monotype Corsiva" panose="03010101010201010101" pitchFamily="66" charset="0"/>
              </a:rPr>
              <a:t>   полноценное </a:t>
            </a:r>
            <a:r>
              <a:rPr lang="ru-RU" sz="2800" dirty="0">
                <a:latin typeface="Monotype Corsiva" panose="03010101010201010101" pitchFamily="66" charset="0"/>
              </a:rPr>
              <a:t>развитие личности детей во всех основных образовательных областях, а именно: в сферах социально-коммуникативного, познавательного, речевого, художественно-эстетического и физического развития личности детей на фоне их эмоционального благополучия и положительного отношения к миру, к себе и к другим </a:t>
            </a:r>
            <a:r>
              <a:rPr lang="ru-RU" sz="2800" dirty="0" smtClean="0">
                <a:latin typeface="Monotype Corsiva" panose="03010101010201010101" pitchFamily="66" charset="0"/>
              </a:rPr>
              <a:t>людям а также требования инновационной программы «От рождения до школы» Н.Е. </a:t>
            </a:r>
            <a:r>
              <a:rPr lang="ru-RU" sz="2800" dirty="0" err="1" smtClean="0">
                <a:latin typeface="Monotype Corsiva" panose="03010101010201010101" pitchFamily="66" charset="0"/>
              </a:rPr>
              <a:t>Веракса</a:t>
            </a:r>
            <a:endParaRPr lang="ru-RU" sz="2800" dirty="0"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35985"/>
            <a:ext cx="12193057" cy="682201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6" y="0"/>
            <a:ext cx="11980817" cy="1218021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7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Нормативно </a:t>
            </a:r>
            <a:r>
              <a:rPr lang="ru-RU" sz="7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- правовая и методическая база построения </a:t>
            </a:r>
            <a:endParaRPr lang="ru-RU" sz="7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7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развивающей </a:t>
            </a:r>
            <a:r>
              <a:rPr lang="ru-RU" sz="7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предметно - пространственной среды </a:t>
            </a:r>
            <a:r>
              <a:rPr lang="ru-RU" sz="7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группы</a:t>
            </a:r>
            <a:endParaRPr lang="ru-RU" sz="7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3580" y="1414215"/>
            <a:ext cx="920931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 от 25 декабря 1993 года   с изменениями от 30 декабря 2008 года.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Федеральный закон Российской Федерации от 29 декабря 2012 года № 273-ФЗ  «Об образовании в Российской Федерации».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Федеральный закон «О внесении изменений в отдельные законодательные акты Российской  Федерации в связи с принятием              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Федерального  закона  “Об образовании в Российской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 185 от 02 июля 2013 года. 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 «Об утверждении Федерального государственного образовательного  стандарта дошкольного образования» № 155 от 17 октября 2013 года.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Петровский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Л.П. Стрелкова 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"Концепция построения развивающей среды для организации жизни детей и взрослых в детском саду".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рождения до школы: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Инновационная программа 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/ Н.Е. </a:t>
            </a:r>
            <a:r>
              <a:rPr lang="ru-RU" sz="16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600" dirty="0" smtClean="0">
              <a:effectLst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 </a:t>
            </a:r>
            <a:r>
              <a:rPr lang="ru-RU" sz="16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2.4.1.3049-13 "Санитарно-эпидемиологические требования к устройству, содержанию и организации режима работы дошкольных образовательных </a:t>
            </a:r>
            <a:r>
              <a:rPr lang="ru-RU" sz="16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организаций«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>
              <a:solidFill>
                <a:srgbClr val="00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600" dirty="0" smtClean="0">
              <a:solidFill>
                <a:srgbClr val="0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solidFill>
                <a:srgbClr val="000000"/>
              </a:solidFill>
              <a:effectLst/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914</Words>
  <Application>Microsoft Office PowerPoint</Application>
  <PresentationFormat>Широкоэкранный</PresentationFormat>
  <Paragraphs>201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         </vt:lpstr>
      <vt:lpstr>Презентация PowerPoint</vt:lpstr>
      <vt:lpstr>Группу посещают  25  человек; из них 17мальчиков и 8 девочек</vt:lpstr>
      <vt:lpstr>Режим дня</vt:lpstr>
      <vt:lpstr>Презентация PowerPoint</vt:lpstr>
      <vt:lpstr> Сетка НОД</vt:lpstr>
      <vt:lpstr>Презентация PowerPoint</vt:lpstr>
      <vt:lpstr>Презентация PowerPoint</vt:lpstr>
      <vt:lpstr>  Центр познавательного развития </vt:lpstr>
      <vt:lpstr>  Центр познавательного развития </vt:lpstr>
      <vt:lpstr> Центр физического развития</vt:lpstr>
      <vt:lpstr> Центр социально – коммуникативного  развития</vt:lpstr>
      <vt:lpstr>Центр художественно - эстетического  развития</vt:lpstr>
      <vt:lpstr>Уголок для родителей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Жанна</cp:lastModifiedBy>
  <cp:revision>45</cp:revision>
  <dcterms:created xsi:type="dcterms:W3CDTF">2019-04-10T17:45:38Z</dcterms:created>
  <dcterms:modified xsi:type="dcterms:W3CDTF">2020-11-23T17:56:26Z</dcterms:modified>
</cp:coreProperties>
</file>