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2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6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0"/>
            <a:ext cx="9274628" cy="66883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7886" y="1397726"/>
            <a:ext cx="6348548" cy="24884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Визитка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подготовительной группы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МБДОУ детского сада № 62</a:t>
            </a:r>
            <a:endParaRPr lang="ru-RU" sz="4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1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ознавательное развитие 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5747" y="725140"/>
            <a:ext cx="3792731" cy="3135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центр познания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центр краеведения</a:t>
            </a: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- 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центр экспериментирования</a:t>
            </a:r>
          </a:p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- </a:t>
            </a:r>
            <a:r>
              <a:rPr lang="ru-RU" sz="2400" dirty="0">
                <a:latin typeface="Monotype Corsiva" panose="03010101010201010101" pitchFamily="66" charset="0"/>
              </a:rPr>
              <a:t> ц</a:t>
            </a:r>
            <a:r>
              <a:rPr lang="ru-RU" sz="2400" dirty="0" smtClean="0">
                <a:latin typeface="Monotype Corsiva" panose="03010101010201010101" pitchFamily="66" charset="0"/>
              </a:rPr>
              <a:t>ентр естествознания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anose="03010101010201010101" pitchFamily="66" charset="0"/>
              </a:rPr>
              <a:t>центр математики</a:t>
            </a:r>
          </a:p>
          <a:p>
            <a:pPr>
              <a:buFontTx/>
              <a:buChar char="-"/>
            </a:pPr>
            <a:r>
              <a:rPr lang="ru-RU" sz="2400" dirty="0">
                <a:latin typeface="Monotype Corsiva" panose="03010101010201010101" pitchFamily="66" charset="0"/>
              </a:rPr>
              <a:t>ц</a:t>
            </a:r>
            <a:r>
              <a:rPr lang="ru-RU" sz="2400" dirty="0" smtClean="0">
                <a:latin typeface="Monotype Corsiva" panose="03010101010201010101" pitchFamily="66" charset="0"/>
              </a:rPr>
              <a:t>ентр  конструирования</a:t>
            </a:r>
          </a:p>
          <a:p>
            <a:pPr>
              <a:buFontTx/>
              <a:buChar char="-"/>
            </a:pPr>
            <a:r>
              <a:rPr lang="ru-RU" sz="2400" dirty="0">
                <a:latin typeface="Monotype Corsiva" panose="03010101010201010101" pitchFamily="66" charset="0"/>
              </a:rPr>
              <a:t>ц</a:t>
            </a:r>
            <a:r>
              <a:rPr lang="ru-RU" sz="2400" dirty="0" smtClean="0">
                <a:latin typeface="Monotype Corsiva" panose="03010101010201010101" pitchFamily="66" charset="0"/>
              </a:rPr>
              <a:t>ентр настольных игр</a:t>
            </a:r>
          </a:p>
          <a:p>
            <a:pPr>
              <a:buFontTx/>
              <a:buChar char="-"/>
            </a:pPr>
            <a:endParaRPr lang="ru-RU" sz="32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33143" r="6095" b="2667"/>
          <a:stretch/>
        </p:blipFill>
        <p:spPr>
          <a:xfrm>
            <a:off x="8566172" y="762069"/>
            <a:ext cx="3280543" cy="18769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15619" r="4809" b="21905"/>
          <a:stretch/>
        </p:blipFill>
        <p:spPr>
          <a:xfrm>
            <a:off x="1815737" y="762069"/>
            <a:ext cx="2555818" cy="2150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01" y="3401121"/>
            <a:ext cx="3431177" cy="2573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47" y="3860223"/>
            <a:ext cx="3100252" cy="23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80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ечевое развитие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2154" y="931295"/>
            <a:ext cx="65815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anose="03010101010201010101" pitchFamily="66" charset="0"/>
              </a:rPr>
              <a:t>центр речевого развития</a:t>
            </a:r>
            <a:endParaRPr lang="ru-RU" sz="28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anose="03010101010201010101" pitchFamily="66" charset="0"/>
              </a:rPr>
              <a:t>центр книги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-центр театрализованной деятельности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/>
          <a:stretch/>
        </p:blipFill>
        <p:spPr>
          <a:xfrm>
            <a:off x="3461657" y="3906642"/>
            <a:ext cx="3812287" cy="220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/>
          <a:stretch/>
        </p:blipFill>
        <p:spPr>
          <a:xfrm>
            <a:off x="8191823" y="1012294"/>
            <a:ext cx="2292768" cy="2704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02" y="3868776"/>
            <a:ext cx="3988526" cy="22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909" y="195943"/>
            <a:ext cx="10868297" cy="53557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удожественно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–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эстетическое развитие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6217" y="731520"/>
            <a:ext cx="61743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800" dirty="0">
                <a:latin typeface="Monotype Corsiva" panose="03010101010201010101" pitchFamily="66" charset="0"/>
              </a:rPr>
              <a:t>ц</a:t>
            </a:r>
            <a:r>
              <a:rPr lang="ru-RU" sz="2800" dirty="0" smtClean="0">
                <a:latin typeface="Monotype Corsiva" panose="03010101010201010101" pitchFamily="66" charset="0"/>
              </a:rPr>
              <a:t>ентр музыкального развития</a:t>
            </a:r>
            <a:endParaRPr lang="ru-RU" sz="28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anose="03010101010201010101" pitchFamily="66" charset="0"/>
              </a:rPr>
              <a:t>центр продуктивной деятельности (где собраны материалы для рисования, лепки, аппликации)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- </a:t>
            </a:r>
            <a:r>
              <a:rPr lang="ru-RU" sz="2800" dirty="0" smtClean="0">
                <a:latin typeface="Monotype Corsiva" panose="03010101010201010101" pitchFamily="66" charset="0"/>
              </a:rPr>
              <a:t>«Полочка красоты» в центре книги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4384" t="39173"/>
          <a:stretch/>
        </p:blipFill>
        <p:spPr>
          <a:xfrm>
            <a:off x="8037477" y="3587476"/>
            <a:ext cx="2769325" cy="3080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180" y="838716"/>
            <a:ext cx="3554167" cy="2665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0" y="3722048"/>
            <a:ext cx="2209661" cy="294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изическое развитие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135" y="1898804"/>
            <a:ext cx="5644329" cy="42209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9471" y="1189279"/>
            <a:ext cx="4196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Центр физического развития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4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06" y="365125"/>
            <a:ext cx="10611394" cy="75828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оциально-коммуникативное развитие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965" y="1123406"/>
            <a:ext cx="52469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Monotype Corsiva" panose="03010101010201010101" pitchFamily="66" charset="0"/>
              </a:rPr>
              <a:t>центр сюжетно-ролевый </a:t>
            </a:r>
            <a:r>
              <a:rPr lang="ru-RU" sz="3200" dirty="0" smtClean="0">
                <a:latin typeface="Monotype Corsiva" panose="03010101010201010101" pitchFamily="66" charset="0"/>
              </a:rPr>
              <a:t>игры</a:t>
            </a:r>
            <a:endParaRPr lang="ru-RU" sz="32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3200" dirty="0">
                <a:latin typeface="Monotype Corsiva" panose="03010101010201010101" pitchFamily="66" charset="0"/>
              </a:rPr>
              <a:t>ц</a:t>
            </a:r>
            <a:r>
              <a:rPr lang="ru-RU" sz="3200" dirty="0" smtClean="0">
                <a:latin typeface="Monotype Corsiva" panose="03010101010201010101" pitchFamily="66" charset="0"/>
              </a:rPr>
              <a:t>ентр </a:t>
            </a:r>
            <a:r>
              <a:rPr lang="ru-RU" sz="3200" dirty="0" smtClean="0">
                <a:latin typeface="Monotype Corsiva" panose="03010101010201010101" pitchFamily="66" charset="0"/>
              </a:rPr>
              <a:t>ОБЖ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74" y="2364377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</a:t>
            </a:r>
            <a:r>
              <a:rPr lang="ru-RU" b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голок </a:t>
            </a: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родителей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98" y="1540553"/>
            <a:ext cx="3491902" cy="2618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20573" r="12095" b="5142"/>
          <a:stretch/>
        </p:blipFill>
        <p:spPr>
          <a:xfrm>
            <a:off x="7102928" y="1540553"/>
            <a:ext cx="3599345" cy="2618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2" b="7619"/>
          <a:stretch/>
        </p:blipFill>
        <p:spPr>
          <a:xfrm>
            <a:off x="4267200" y="4506193"/>
            <a:ext cx="5214650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13" y="0"/>
            <a:ext cx="9278916" cy="6687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9" y="3892731"/>
            <a:ext cx="5747657" cy="1541418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Визитка включает в себя следующие разделы:</a:t>
            </a:r>
            <a:b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- </a:t>
            </a:r>
            <a:r>
              <a:rPr lang="ru-RU" sz="4000" dirty="0" smtClean="0">
                <a:latin typeface="Monotype Corsiva" panose="03010101010201010101" pitchFamily="66" charset="0"/>
              </a:rPr>
              <a:t>информация о педагогах,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состав группы,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режим дня,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данные о программе образовательного процесса,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сетка  НОД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- РППС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25" y="0"/>
            <a:ext cx="9278916" cy="6687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4400" y="1097281"/>
            <a:ext cx="105286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u="sng" dirty="0" smtClean="0">
                <a:solidFill>
                  <a:srgbClr val="7030A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Педагоги</a:t>
            </a: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</a:t>
            </a: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первой 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квалификационной категории</a:t>
            </a:r>
            <a:endParaRPr lang="ru-RU" sz="3200" dirty="0">
              <a:solidFill>
                <a:srgbClr val="0070C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Колегова Ольга Николаевна</a:t>
            </a:r>
            <a:endParaRPr lang="ru-RU" sz="4800" b="1" u="sng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Воспитатели</a:t>
            </a:r>
            <a:endParaRPr lang="ru-RU" sz="36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квалификационной 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категории</a:t>
            </a:r>
            <a:endParaRPr lang="ru-RU" sz="32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3600" dirty="0" smtClean="0">
              <a:solidFill>
                <a:srgbClr val="0070C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Помощник 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воспитателя</a:t>
            </a:r>
            <a:endParaRPr lang="ru-RU" sz="3600" dirty="0" smtClean="0">
              <a:solidFill>
                <a:srgbClr val="0070C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err="1" smtClean="0">
                <a:latin typeface="Monotype Corsiva" panose="03010101010201010101" pitchFamily="66" charset="0"/>
              </a:rPr>
              <a:t>Гасымова</a:t>
            </a:r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Гахира</a:t>
            </a:r>
            <a:r>
              <a:rPr lang="ru-RU" sz="3200" b="1" dirty="0" smtClean="0"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latin typeface="Monotype Corsiva" panose="03010101010201010101" pitchFamily="66" charset="0"/>
              </a:rPr>
              <a:t>Шамсаддиновна</a:t>
            </a:r>
            <a:endParaRPr lang="ru-RU" sz="3200" b="1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92712"/>
            <a:ext cx="10515600" cy="3794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Группу посещают  27 человек; из них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5 мальчиков и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22 девочки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132224"/>
              </p:ext>
            </p:extLst>
          </p:nvPr>
        </p:nvGraphicFramePr>
        <p:xfrm>
          <a:off x="3755573" y="572169"/>
          <a:ext cx="7883433" cy="595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75">
                  <a:extLst>
                    <a:ext uri="{9D8B030D-6E8A-4147-A177-3AD203B41FA5}">
                      <a16:colId xmlns:a16="http://schemas.microsoft.com/office/drawing/2014/main" val="2991554354"/>
                    </a:ext>
                  </a:extLst>
                </a:gridCol>
                <a:gridCol w="3404691">
                  <a:extLst>
                    <a:ext uri="{9D8B030D-6E8A-4147-A177-3AD203B41FA5}">
                      <a16:colId xmlns:a16="http://schemas.microsoft.com/office/drawing/2014/main" val="926517034"/>
                    </a:ext>
                  </a:extLst>
                </a:gridCol>
                <a:gridCol w="550502">
                  <a:extLst>
                    <a:ext uri="{9D8B030D-6E8A-4147-A177-3AD203B41FA5}">
                      <a16:colId xmlns:a16="http://schemas.microsoft.com/office/drawing/2014/main" val="1660643336"/>
                    </a:ext>
                  </a:extLst>
                </a:gridCol>
                <a:gridCol w="3505165">
                  <a:extLst>
                    <a:ext uri="{9D8B030D-6E8A-4147-A177-3AD203B41FA5}">
                      <a16:colId xmlns:a16="http://schemas.microsoft.com/office/drawing/2014/main" val="2686552552"/>
                    </a:ext>
                  </a:extLst>
                </a:gridCol>
              </a:tblGrid>
              <a:tr h="3460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29766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Даша А.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15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Григорий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Р.</a:t>
                      </a:r>
                      <a:endParaRPr lang="ru-RU" dirty="0" smtClean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61728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Дарья А.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16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Валерия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Р.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50780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Мария А.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17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Виктория Р.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54147"/>
                  </a:ext>
                </a:extLst>
              </a:tr>
              <a:tr h="4063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Рубен Б.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18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Monotype Corsiva" panose="03010101010201010101" pitchFamily="66" charset="0"/>
                        </a:rPr>
                        <a:t>Милания</a:t>
                      </a: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 П.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30569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Тимофей В.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19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Амалия С.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91144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Григорий Г.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20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Monotype Corsiva" panose="03010101010201010101" pitchFamily="66" charset="0"/>
                        </a:rPr>
                        <a:t>Арианна</a:t>
                      </a: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 С.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49367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Мария Г.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21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Анна С.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68046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Таисия Д.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22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Агата С.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03001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Валерия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Д.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23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Валерия Т.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34129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Алина Ж.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24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Алиса Т.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07093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Милана</a:t>
                      </a:r>
                      <a:r>
                        <a:rPr lang="ru-RU" baseline="0" dirty="0" smtClean="0">
                          <a:latin typeface="Monotype Corsiva" panose="03010101010201010101" pitchFamily="66" charset="0"/>
                        </a:rPr>
                        <a:t> К.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25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Анастасия Ч.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993608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Лина М.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26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Иван Ш.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53971"/>
                  </a:ext>
                </a:extLst>
              </a:tr>
              <a:tr h="3460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Monotype Corsiva" panose="03010101010201010101" pitchFamily="66" charset="0"/>
                        </a:rPr>
                        <a:t>Есения</a:t>
                      </a:r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 М.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27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Федор Ш.</a:t>
                      </a:r>
                      <a:endParaRPr lang="ru-RU" dirty="0"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179189"/>
                  </a:ext>
                </a:extLst>
              </a:tr>
              <a:tr h="7928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Monotype Corsiva" panose="03010101010201010101" pitchFamily="66" charset="0"/>
                        </a:rPr>
                        <a:t>Кристина Р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0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6058" y="90806"/>
            <a:ext cx="4362994" cy="7844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Режим дня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726" y="875211"/>
            <a:ext cx="1079427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540385" algn="ctr">
              <a:spcAft>
                <a:spcPts val="0"/>
              </a:spcAft>
              <a:tabLst>
                <a:tab pos="7021195" algn="l"/>
              </a:tabLst>
            </a:pP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Организуется в соответствии </a:t>
            </a:r>
            <a:r>
              <a:rPr lang="ru-RU" b="1" dirty="0" err="1" smtClean="0">
                <a:latin typeface="Monotype Corsiva" panose="03010101010201010101" pitchFamily="66" charset="0"/>
              </a:rPr>
              <a:t>СанПин</a:t>
            </a:r>
            <a:r>
              <a:rPr lang="ru-RU" b="1" dirty="0" smtClean="0">
                <a:latin typeface="Monotype Corsiva" panose="03010101010201010101" pitchFamily="66" charset="0"/>
              </a:rPr>
              <a:t> 2.4.1.3049-13 ,</a:t>
            </a:r>
            <a:r>
              <a:rPr lang="ru-RU" sz="2000" b="1" kern="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Режим дня соответствует возрастным особенностям детей и способствует их гармоничному развитию</a:t>
            </a:r>
            <a:endParaRPr lang="ru-RU" sz="2000" b="1" kern="0" dirty="0" smtClean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indent="540385" algn="ctr">
              <a:spcAft>
                <a:spcPts val="0"/>
              </a:spcAft>
            </a:pPr>
            <a:r>
              <a:rPr lang="ru-RU" sz="2000" b="1" i="1" kern="0" dirty="0" smtClean="0"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Режим дня в нашем дошкольном учреждении соответствует всем</a:t>
            </a: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kern="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i="1" kern="0" dirty="0" smtClean="0">
                <a:solidFill>
                  <a:srgbClr val="0000FF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основным требованиям: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-  р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екомендуемая продолжительность ежедневных прогулок составляет 3-4 часа.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П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рогулки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организуются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2 раза в день (в первую половину и   во вторую   половину дня - перед уходом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детей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домой); при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температуре ниже минус 15 С и скорости ветра более 7 м/с продолжительность п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прогулки рекомендуется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сокращать;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общая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продолжительность дневного сна 2-2,5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часа, перед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сном не рекомендуется проведение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подвижных эмоциональных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игр, закаливающих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процедур; во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время сна присутствие воспитателя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или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его помощник в спальне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обязательно;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- на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самостоятельную деятельность детей 3-7 лет (игры, подготовка к НОД, личная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гигиена) 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режиме дня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должно отводиться не менее 3-4 часов.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Для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детей от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6-7 лет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НОД не должна превышать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1,5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часа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в день, длительность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  одного  занятия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не более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30 минут. 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21532"/>
              </p:ext>
            </p:extLst>
          </p:nvPr>
        </p:nvGraphicFramePr>
        <p:xfrm>
          <a:off x="3879669" y="100278"/>
          <a:ext cx="8216537" cy="642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705">
                  <a:extLst>
                    <a:ext uri="{9D8B030D-6E8A-4147-A177-3AD203B41FA5}">
                      <a16:colId xmlns:a16="http://schemas.microsoft.com/office/drawing/2014/main" val="2148855566"/>
                    </a:ext>
                  </a:extLst>
                </a:gridCol>
                <a:gridCol w="1422832">
                  <a:extLst>
                    <a:ext uri="{9D8B030D-6E8A-4147-A177-3AD203B41FA5}">
                      <a16:colId xmlns:a16="http://schemas.microsoft.com/office/drawing/2014/main" val="3034688318"/>
                    </a:ext>
                  </a:extLst>
                </a:gridCol>
              </a:tblGrid>
              <a:tr h="3852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Режимные моменты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41225"/>
                  </a:ext>
                </a:extLst>
              </a:tr>
              <a:tr h="5779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Приём детей, осмотр, самостоятельная деятельность, индивидуальная работа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7.00-8.20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592980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Утренняя гимнастика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8.20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-8.30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25676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завтраку.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автрак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8.28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-8.30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98748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Утренний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круг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8.50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9.0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8642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Игры, самостоятельная деятельность детей, подготовка к  занятиям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9.00 -9.10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04132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образовательная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деятельность,    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Второй завтрак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9.10 –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11.00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10.40-10.50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370022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прогулке, прогулка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 11.00-12.35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94354"/>
                  </a:ext>
                </a:extLst>
              </a:tr>
              <a:tr h="24834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Возвращение с прогулки, КГН, самостоятельные игры детей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 12.35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- 12.45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28447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обеду, обед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12.45-13.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2286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ко сну, КГН, дневной сон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13.20-15.20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18059"/>
                  </a:ext>
                </a:extLst>
              </a:tr>
              <a:tr h="577940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Постепенный подъём, воздушные процедуры, бодрящая гимнастика, самостоятельная деятельность, КГН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15.20-15.35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32555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полднику, полдник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15.35-15.55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44925"/>
                  </a:ext>
                </a:extLst>
              </a:tr>
              <a:tr h="73967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, самостоятельная  и организованная детская деятельность,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индивидуальная работа,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образовательная деятельность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15.55-17.00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15.55-16.20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47066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Вечерний круг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17.00-17.10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36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ужину.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Ужин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17.10-17.35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12216"/>
                  </a:ext>
                </a:extLst>
              </a:tr>
              <a:tr h="296719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прогулке, прогулка. Уход детей домой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17.35-19.00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904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03" y="1332410"/>
            <a:ext cx="1698172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859" y="260009"/>
            <a:ext cx="7247709" cy="3396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Сетка НОД в старшей группе</a:t>
            </a:r>
            <a:endParaRPr lang="ru-RU" sz="4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41093"/>
              </p:ext>
            </p:extLst>
          </p:nvPr>
        </p:nvGraphicFramePr>
        <p:xfrm>
          <a:off x="4114801" y="599643"/>
          <a:ext cx="7746274" cy="609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633">
                  <a:extLst>
                    <a:ext uri="{9D8B030D-6E8A-4147-A177-3AD203B41FA5}">
                      <a16:colId xmlns:a16="http://schemas.microsoft.com/office/drawing/2014/main" val="3090231524"/>
                    </a:ext>
                  </a:extLst>
                </a:gridCol>
                <a:gridCol w="1539195">
                  <a:extLst>
                    <a:ext uri="{9D8B030D-6E8A-4147-A177-3AD203B41FA5}">
                      <a16:colId xmlns:a16="http://schemas.microsoft.com/office/drawing/2014/main" val="1144267748"/>
                    </a:ext>
                  </a:extLst>
                </a:gridCol>
                <a:gridCol w="4686446">
                  <a:extLst>
                    <a:ext uri="{9D8B030D-6E8A-4147-A177-3AD203B41FA5}">
                      <a16:colId xmlns:a16="http://schemas.microsoft.com/office/drawing/2014/main" val="2162780803"/>
                    </a:ext>
                  </a:extLst>
                </a:gridCol>
              </a:tblGrid>
              <a:tr h="3561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Дни недели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Время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Базовый вид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45688"/>
                  </a:ext>
                </a:extLst>
              </a:tr>
              <a:tr h="904149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Понедельник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9.20</a:t>
                      </a: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10.30 -10.20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Формирование элементарно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математических представлений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85699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15.45– 16.15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Лепка/аппликация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86621"/>
                  </a:ext>
                </a:extLst>
              </a:tr>
              <a:tr h="630165">
                <a:tc row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Вторник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10.00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10.30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Ознакомление с окружающим миром (станция Юннатов)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23698"/>
                  </a:ext>
                </a:extLst>
              </a:tr>
              <a:tr h="328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54751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 – 16.15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культура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23613"/>
                  </a:ext>
                </a:extLst>
              </a:tr>
              <a:tr h="356180">
                <a:tc row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Среда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Развитие речи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086580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10.00 -10.30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 на улице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52545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15.45-16.15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Рисование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95208"/>
                  </a:ext>
                </a:extLst>
              </a:tr>
              <a:tr h="630165">
                <a:tc row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Четверг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Формирование элементарно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математических представлений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3308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9.40 – 10.10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Рисование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85264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культура на улице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96564"/>
                  </a:ext>
                </a:extLst>
              </a:tr>
              <a:tr h="356180">
                <a:tc row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Пятница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Развитие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речи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81942"/>
                  </a:ext>
                </a:extLst>
              </a:tr>
              <a:tr h="356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10.25 – 10.55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8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3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307" y="0"/>
            <a:ext cx="988858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ru-RU" sz="4400" b="1" u="sng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РППС  подготовительной  группы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latin typeface="Monotype Corsiva" panose="03010101010201010101" pitchFamily="66" charset="0"/>
              </a:rPr>
              <a:t>При </a:t>
            </a:r>
            <a:r>
              <a:rPr lang="ru-RU" sz="2800" dirty="0">
                <a:latin typeface="Monotype Corsiva" panose="03010101010201010101" pitchFamily="66" charset="0"/>
              </a:rPr>
              <a:t>создании развивающей предметно - пространственной среды </a:t>
            </a:r>
            <a:r>
              <a:rPr lang="ru-RU" sz="2800" dirty="0" smtClean="0">
                <a:latin typeface="Monotype Corsiva" panose="03010101010201010101" pitchFamily="66" charset="0"/>
              </a:rPr>
              <a:t>   группы учтены </a:t>
            </a:r>
            <a:r>
              <a:rPr lang="ru-RU" sz="2800" dirty="0">
                <a:latin typeface="Monotype Corsiva" panose="03010101010201010101" pitchFamily="66" charset="0"/>
              </a:rPr>
              <a:t>требования Федерального государственного образовательного </a:t>
            </a:r>
            <a:r>
              <a:rPr lang="ru-RU" sz="2800" dirty="0" smtClean="0">
                <a:latin typeface="Monotype Corsiva" panose="03010101010201010101" pitchFamily="66" charset="0"/>
              </a:rPr>
              <a:t>стандарта </a:t>
            </a:r>
            <a:r>
              <a:rPr lang="ru-RU" sz="2800" dirty="0">
                <a:latin typeface="Monotype Corsiva" panose="03010101010201010101" pitchFamily="66" charset="0"/>
              </a:rPr>
              <a:t>дошкольного образования, которые должны обеспечивать </a:t>
            </a:r>
            <a:r>
              <a:rPr lang="ru-RU" sz="2800" dirty="0" smtClean="0">
                <a:latin typeface="Monotype Corsiva" panose="03010101010201010101" pitchFamily="66" charset="0"/>
              </a:rPr>
              <a:t>   полноценное </a:t>
            </a:r>
            <a:r>
              <a:rPr lang="ru-RU" sz="2800" dirty="0">
                <a:latin typeface="Monotype Corsiva" panose="03010101010201010101" pitchFamily="66" charset="0"/>
              </a:rPr>
              <a:t>развитие личности детей во всех основных образовательных областях, а именно: в сферах социально-коммуникативного, познавательного, речевого, художественно-эстетического и физического развития личности детей на фоне их эмоционального благополучия и положительного отношения к миру, к себе и к другим </a:t>
            </a:r>
            <a:r>
              <a:rPr lang="ru-RU" sz="2800" dirty="0" smtClean="0">
                <a:latin typeface="Monotype Corsiva" panose="03010101010201010101" pitchFamily="66" charset="0"/>
              </a:rPr>
              <a:t>людям, а также требования инновационной программы «От рождения до школы» Н.Е. </a:t>
            </a:r>
            <a:r>
              <a:rPr lang="ru-RU" sz="2800" dirty="0" err="1" smtClean="0">
                <a:latin typeface="Monotype Corsiva" panose="03010101010201010101" pitchFamily="66" charset="0"/>
              </a:rPr>
              <a:t>Веракса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543" y="0"/>
            <a:ext cx="10515600" cy="121802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Нормативно - правовая и методическая база построения </a:t>
            </a:r>
            <a:endParaRPr lang="ru-RU" sz="70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развивающей </a:t>
            </a:r>
            <a:r>
              <a:rPr lang="ru-RU" sz="7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предметно - пространственной среды </a:t>
            </a:r>
            <a:r>
              <a:rPr lang="ru-RU" sz="7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группы</a:t>
            </a:r>
            <a:endParaRPr lang="ru-RU" sz="7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9326" y="1097278"/>
            <a:ext cx="9209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от 25 декабря 1993 года   с изменениями от 30 декабря 2008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Федеральный закон Российской Федерации от 29 декабря 2012 года № 273-ФЗ  «Об образовании в Российской Федерации».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закон «О внесении изменений в отдельные законодательные акты Российской  Федерации в связи с принятием              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 закона  “Об образовании в Российской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 185 от 02 июля 2013 года. 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«Об утверждении Федерального государственного образовательного  стандарта дошкольного образования» № 155 от 17 октября 2013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Петровский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Л.П. Стрелкова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"Концепция построения развивающей среды для организации жизни детей и взрослых в детском саду".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рождения до школы: И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нновационная программа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/ Н.Е. </a:t>
            </a:r>
            <a:r>
              <a:rPr lang="ru-RU" sz="16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r>
              <a:rPr lang="ru-RU" sz="16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2.4.1.3049-13 "Санитарно-эпидемиологические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организаций«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958</Words>
  <Application>Microsoft Office PowerPoint</Application>
  <PresentationFormat>Широкоэкранный</PresentationFormat>
  <Paragraphs>213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  Визитка включает в себя следующие разделы: - информация о педагогах, - состав группы, - режим дня, - данные о программе образовательного процесса, - сетка  НОД - РППС       </vt:lpstr>
      <vt:lpstr>Презентация PowerPoint</vt:lpstr>
      <vt:lpstr>Группу посещают  27 человек; из них  5 мальчиков и  22 девочки</vt:lpstr>
      <vt:lpstr>Режим дня</vt:lpstr>
      <vt:lpstr>Презентация PowerPoint</vt:lpstr>
      <vt:lpstr> Сетка НОД в старшей группе</vt:lpstr>
      <vt:lpstr>Презентация PowerPoint</vt:lpstr>
      <vt:lpstr>Презентация PowerPoint</vt:lpstr>
      <vt:lpstr>  Познавательное развитие </vt:lpstr>
      <vt:lpstr>Речевое развитие</vt:lpstr>
      <vt:lpstr> Художественно – эстетическое развитие</vt:lpstr>
      <vt:lpstr> Физическое развитие</vt:lpstr>
      <vt:lpstr> Социально-коммуникативное развитие</vt:lpstr>
      <vt:lpstr> Уголок для родителей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41</cp:revision>
  <dcterms:created xsi:type="dcterms:W3CDTF">2019-04-10T17:45:38Z</dcterms:created>
  <dcterms:modified xsi:type="dcterms:W3CDTF">2020-11-23T18:29:26Z</dcterms:modified>
</cp:coreProperties>
</file>