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sldIdLst>
    <p:sldId id="256" r:id="rId2"/>
    <p:sldId id="257" r:id="rId3"/>
    <p:sldId id="270" r:id="rId4"/>
    <p:sldId id="271" r:id="rId5"/>
    <p:sldId id="259" r:id="rId6"/>
    <p:sldId id="260" r:id="rId7"/>
    <p:sldId id="262" r:id="rId8"/>
    <p:sldId id="263" r:id="rId9"/>
    <p:sldId id="261" r:id="rId10"/>
    <p:sldId id="258" r:id="rId11"/>
    <p:sldId id="273" r:id="rId12"/>
    <p:sldId id="274" r:id="rId13"/>
    <p:sldId id="276" r:id="rId14"/>
    <p:sldId id="275" r:id="rId15"/>
    <p:sldId id="277" r:id="rId16"/>
    <p:sldId id="265" r:id="rId17"/>
    <p:sldId id="266" r:id="rId18"/>
    <p:sldId id="267" r:id="rId19"/>
    <p:sldId id="269" r:id="rId20"/>
    <p:sldId id="27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995"/>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9A10A0FB-3E2D-4CC8-AC41-95931C4F99F7}" type="slidenum">
              <a:rPr lang="ru-RU"/>
              <a:pPr>
                <a:defRPr/>
              </a:pPr>
              <a:t>‹#›</a:t>
            </a:fld>
            <a:endParaRPr lang="ru-RU"/>
          </a:p>
        </p:txBody>
      </p:sp>
    </p:spTree>
    <p:extLst>
      <p:ext uri="{BB962C8B-B14F-4D97-AF65-F5344CB8AC3E}">
        <p14:creationId xmlns:p14="http://schemas.microsoft.com/office/powerpoint/2010/main" val="387472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C17F78F-C7F3-480B-B532-F1FC2B7921D1}" type="slidenum">
              <a:rPr lang="ru-RU"/>
              <a:pPr>
                <a:defRPr/>
              </a:pPr>
              <a:t>‹#›</a:t>
            </a:fld>
            <a:endParaRPr lang="ru-RU"/>
          </a:p>
        </p:txBody>
      </p:sp>
    </p:spTree>
    <p:extLst>
      <p:ext uri="{BB962C8B-B14F-4D97-AF65-F5344CB8AC3E}">
        <p14:creationId xmlns:p14="http://schemas.microsoft.com/office/powerpoint/2010/main" val="177542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60153B00-0209-45D4-B81D-B02F6075A886}" type="slidenum">
              <a:rPr lang="ru-RU"/>
              <a:pPr>
                <a:defRPr/>
              </a:pPr>
              <a:t>‹#›</a:t>
            </a:fld>
            <a:endParaRPr lang="ru-RU"/>
          </a:p>
        </p:txBody>
      </p:sp>
    </p:spTree>
    <p:extLst>
      <p:ext uri="{BB962C8B-B14F-4D97-AF65-F5344CB8AC3E}">
        <p14:creationId xmlns:p14="http://schemas.microsoft.com/office/powerpoint/2010/main" val="218580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219075" y="227013"/>
            <a:ext cx="7477125" cy="5868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25298A0-FABB-4C9B-AFCF-1EA283DE0F7A}" type="slidenum">
              <a:rPr lang="ru-RU"/>
              <a:pPr>
                <a:defRPr/>
              </a:pPr>
              <a:t>‹#›</a:t>
            </a:fld>
            <a:endParaRPr lang="ru-RU"/>
          </a:p>
        </p:txBody>
      </p:sp>
    </p:spTree>
    <p:extLst>
      <p:ext uri="{BB962C8B-B14F-4D97-AF65-F5344CB8AC3E}">
        <p14:creationId xmlns:p14="http://schemas.microsoft.com/office/powerpoint/2010/main" val="362788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96F8EBE-FEB8-4B6A-A182-E067DE5C7B03}" type="slidenum">
              <a:rPr lang="ru-RU"/>
              <a:pPr>
                <a:defRPr/>
              </a:pPr>
              <a:t>‹#›</a:t>
            </a:fld>
            <a:endParaRPr lang="ru-RU"/>
          </a:p>
        </p:txBody>
      </p:sp>
    </p:spTree>
    <p:extLst>
      <p:ext uri="{BB962C8B-B14F-4D97-AF65-F5344CB8AC3E}">
        <p14:creationId xmlns:p14="http://schemas.microsoft.com/office/powerpoint/2010/main" val="240661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CA33B86A-58A3-4431-A0BA-8E4455322673}" type="slidenum">
              <a:rPr lang="ru-RU"/>
              <a:pPr>
                <a:defRPr/>
              </a:pPr>
              <a:t>‹#›</a:t>
            </a:fld>
            <a:endParaRPr lang="ru-RU"/>
          </a:p>
        </p:txBody>
      </p:sp>
    </p:spTree>
    <p:extLst>
      <p:ext uri="{BB962C8B-B14F-4D97-AF65-F5344CB8AC3E}">
        <p14:creationId xmlns:p14="http://schemas.microsoft.com/office/powerpoint/2010/main" val="80806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F4B6D11-F84F-49D4-89CA-40724904E699}" type="slidenum">
              <a:rPr lang="ru-RU"/>
              <a:pPr>
                <a:defRPr/>
              </a:pPr>
              <a:t>‹#›</a:t>
            </a:fld>
            <a:endParaRPr lang="ru-RU"/>
          </a:p>
        </p:txBody>
      </p:sp>
    </p:spTree>
    <p:extLst>
      <p:ext uri="{BB962C8B-B14F-4D97-AF65-F5344CB8AC3E}">
        <p14:creationId xmlns:p14="http://schemas.microsoft.com/office/powerpoint/2010/main" val="143007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4FECA4E-8EFA-43E9-B5DF-139E69A4C517}" type="slidenum">
              <a:rPr lang="ru-RU"/>
              <a:pPr>
                <a:defRPr/>
              </a:pPr>
              <a:t>‹#›</a:t>
            </a:fld>
            <a:endParaRPr lang="ru-RU"/>
          </a:p>
        </p:txBody>
      </p:sp>
    </p:spTree>
    <p:extLst>
      <p:ext uri="{BB962C8B-B14F-4D97-AF65-F5344CB8AC3E}">
        <p14:creationId xmlns:p14="http://schemas.microsoft.com/office/powerpoint/2010/main" val="189360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1EF35A9-81CD-42F7-A91B-4F934F702487}" type="slidenum">
              <a:rPr lang="ru-RU"/>
              <a:pPr>
                <a:defRPr/>
              </a:pPr>
              <a:t>‹#›</a:t>
            </a:fld>
            <a:endParaRPr lang="ru-RU"/>
          </a:p>
        </p:txBody>
      </p:sp>
    </p:spTree>
    <p:extLst>
      <p:ext uri="{BB962C8B-B14F-4D97-AF65-F5344CB8AC3E}">
        <p14:creationId xmlns:p14="http://schemas.microsoft.com/office/powerpoint/2010/main" val="131000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B0C9C601-33ED-4993-9F67-CE18DF9CFCE5}" type="slidenum">
              <a:rPr lang="ru-RU"/>
              <a:pPr>
                <a:defRPr/>
              </a:pPr>
              <a:t>‹#›</a:t>
            </a:fld>
            <a:endParaRPr lang="ru-RU"/>
          </a:p>
        </p:txBody>
      </p:sp>
    </p:spTree>
    <p:extLst>
      <p:ext uri="{BB962C8B-B14F-4D97-AF65-F5344CB8AC3E}">
        <p14:creationId xmlns:p14="http://schemas.microsoft.com/office/powerpoint/2010/main" val="404106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AA1149EE-9009-4765-B182-A47C04A7732E}" type="slidenum">
              <a:rPr lang="ru-RU"/>
              <a:pPr>
                <a:defRPr/>
              </a:pPr>
              <a:t>‹#›</a:t>
            </a:fld>
            <a:endParaRPr lang="ru-RU"/>
          </a:p>
        </p:txBody>
      </p:sp>
    </p:spTree>
    <p:extLst>
      <p:ext uri="{BB962C8B-B14F-4D97-AF65-F5344CB8AC3E}">
        <p14:creationId xmlns:p14="http://schemas.microsoft.com/office/powerpoint/2010/main" val="180662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5A025FFE-789A-4508-BA1E-883474700A43}" type="slidenum">
              <a:rPr lang="ru-RU"/>
              <a:pPr>
                <a:defRPr/>
              </a:pPr>
              <a:t>‹#›</a:t>
            </a:fld>
            <a:endParaRPr lang="ru-RU"/>
          </a:p>
        </p:txBody>
      </p:sp>
    </p:spTree>
    <p:extLst>
      <p:ext uri="{BB962C8B-B14F-4D97-AF65-F5344CB8AC3E}">
        <p14:creationId xmlns:p14="http://schemas.microsoft.com/office/powerpoint/2010/main" val="17991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chemeClr val="tx2"/>
                </a:solidFill>
              </a:defRPr>
            </a:lvl1pPr>
          </a:lstStyle>
          <a:p>
            <a:pPr>
              <a:defRPr/>
            </a:pPr>
            <a:fld id="{46D6FDF3-5187-4587-B2FB-DA2426206F15}"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4041" r:id="rId1"/>
    <p:sldLayoutId id="2147484035" r:id="rId2"/>
    <p:sldLayoutId id="2147484042" r:id="rId3"/>
    <p:sldLayoutId id="2147484036" r:id="rId4"/>
    <p:sldLayoutId id="2147484037" r:id="rId5"/>
    <p:sldLayoutId id="2147484038" r:id="rId6"/>
    <p:sldLayoutId id="2147484043" r:id="rId7"/>
    <p:sldLayoutId id="2147484044" r:id="rId8"/>
    <p:sldLayoutId id="2147484045" r:id="rId9"/>
    <p:sldLayoutId id="2147484039" r:id="rId10"/>
    <p:sldLayoutId id="2147484046" r:id="rId11"/>
    <p:sldLayoutId id="2147484040" r:id="rId12"/>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idx="1"/>
          </p:nvPr>
        </p:nvSpPr>
        <p:spPr>
          <a:xfrm>
            <a:off x="3762375" y="2200275"/>
            <a:ext cx="4238625" cy="3005138"/>
          </a:xfrm>
        </p:spPr>
        <p:txBody>
          <a:bodyPr/>
          <a:lstStyle/>
          <a:p>
            <a:pPr>
              <a:buFontTx/>
              <a:buNone/>
            </a:pPr>
            <a:endParaRPr lang="ru-RU" sz="2000" smtClean="0"/>
          </a:p>
          <a:p>
            <a:pPr algn="ctr">
              <a:buFontTx/>
              <a:buNone/>
            </a:pPr>
            <a:r>
              <a:rPr lang="ru-RU" sz="2800" b="1" i="1" smtClean="0">
                <a:solidFill>
                  <a:srgbClr val="0033CC"/>
                </a:solidFill>
              </a:rPr>
              <a:t>Громова Анжела </a:t>
            </a:r>
          </a:p>
          <a:p>
            <a:pPr algn="ctr">
              <a:buFontTx/>
              <a:buNone/>
            </a:pPr>
            <a:r>
              <a:rPr lang="ru-RU" sz="2800" b="1" i="1" smtClean="0">
                <a:solidFill>
                  <a:srgbClr val="0033CC"/>
                </a:solidFill>
              </a:rPr>
              <a:t>Александровна</a:t>
            </a:r>
          </a:p>
          <a:p>
            <a:pPr>
              <a:buFontTx/>
              <a:buNone/>
            </a:pPr>
            <a:endParaRPr lang="ru-RU" sz="2000" b="1" smtClean="0">
              <a:solidFill>
                <a:srgbClr val="0033CC"/>
              </a:solidFill>
            </a:endParaRPr>
          </a:p>
          <a:p>
            <a:pPr algn="ctr">
              <a:buFontTx/>
              <a:buNone/>
            </a:pPr>
            <a:r>
              <a:rPr lang="ru-RU" sz="2000" b="1" smtClean="0">
                <a:solidFill>
                  <a:srgbClr val="0033CC"/>
                </a:solidFill>
              </a:rPr>
              <a:t>воспитатель                                                  МБДОУ детского сада № 62                                     г. Твери</a:t>
            </a:r>
          </a:p>
        </p:txBody>
      </p:sp>
      <p:sp>
        <p:nvSpPr>
          <p:cNvPr id="8195" name="Rectangle 4"/>
          <p:cNvSpPr>
            <a:spLocks noGrp="1" noChangeArrowheads="1"/>
          </p:cNvSpPr>
          <p:nvPr>
            <p:ph type="title"/>
          </p:nvPr>
        </p:nvSpPr>
        <p:spPr/>
        <p:txBody>
          <a:bodyPr/>
          <a:lstStyle/>
          <a:p>
            <a:r>
              <a:rPr lang="ru-RU" smtClean="0"/>
              <a:t>Портфолио воспитателя</a:t>
            </a:r>
          </a:p>
        </p:txBody>
      </p:sp>
      <p:pic>
        <p:nvPicPr>
          <p:cNvPr id="8196" name="Picture 5" descr="DSC_1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30194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0"/>
            <a:ext cx="7920038" cy="1052513"/>
          </a:xfrm>
        </p:spPr>
        <p:txBody>
          <a:bodyPr rtlCol="0">
            <a:normAutofit fontScale="90000"/>
          </a:bodyPr>
          <a:lstStyle/>
          <a:p>
            <a:pPr fontAlgn="auto">
              <a:spcAft>
                <a:spcPts val="0"/>
              </a:spcAft>
              <a:defRPr/>
            </a:pPr>
            <a:r>
              <a:rPr lang="ru-RU" sz="3600" dirty="0" smtClean="0"/>
              <a:t/>
            </a:r>
            <a:br>
              <a:rPr lang="ru-RU" sz="3600" dirty="0" smtClean="0"/>
            </a:br>
            <a:endParaRPr lang="ru-RU" sz="3600" dirty="0" smtClean="0"/>
          </a:p>
        </p:txBody>
      </p:sp>
      <p:sp>
        <p:nvSpPr>
          <p:cNvPr id="17411" name="Rectangle 7"/>
          <p:cNvSpPr>
            <a:spLocks noChangeArrowheads="1"/>
          </p:cNvSpPr>
          <p:nvPr/>
        </p:nvSpPr>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altLang="ru-RU" sz="2800" b="1" i="1">
              <a:solidFill>
                <a:srgbClr val="FFFF00"/>
              </a:solidFill>
              <a:latin typeface="Times New Roman" pitchFamily="18" charset="0"/>
              <a:cs typeface="Times New Roman" pitchFamily="18" charset="0"/>
            </a:endParaRPr>
          </a:p>
          <a:p>
            <a:pPr algn="ctr"/>
            <a:r>
              <a:rPr lang="ru-RU" altLang="ru-RU" sz="2800" b="1" i="1">
                <a:solidFill>
                  <a:srgbClr val="FFFF00"/>
                </a:solidFill>
                <a:latin typeface="Times New Roman" pitchFamily="18" charset="0"/>
                <a:cs typeface="Times New Roman" pitchFamily="18" charset="0"/>
              </a:rPr>
              <a:t>Поощрения наградами в сфере образования</a:t>
            </a:r>
            <a:r>
              <a:rPr lang="ru-RU" altLang="ru-RU" sz="2400" b="1" i="1">
                <a:solidFill>
                  <a:srgbClr val="FFFF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pic>
        <p:nvPicPr>
          <p:cNvPr id="17412" name="Picture 7" descr="F:\Новая папка 1\Новая папка\ScanImage7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006475"/>
            <a:ext cx="269557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C:\Users\TOSHIBA\Desktop\Грамоты Громова\Благодарност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923925"/>
            <a:ext cx="2700337"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C:\Users\TOSHIBA\Desktop\Грамоты Громова\Благодарственное письм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3" y="3627438"/>
            <a:ext cx="2351087"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C:\Users\TOSHIBA\Desktop\Грамоты Громова\Почетная грамота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75" y="1006475"/>
            <a:ext cx="2784475"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F:\Новая папка 1\Новая папка\грамоты.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063" y="3659188"/>
            <a:ext cx="24003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333375"/>
            <a:ext cx="7920038" cy="1079500"/>
          </a:xfrm>
        </p:spPr>
        <p:txBody>
          <a:bodyPr rtlCol="0">
            <a:normAutofit fontScale="90000"/>
          </a:bodyPr>
          <a:lstStyle/>
          <a:p>
            <a:pPr fontAlgn="auto">
              <a:spcAft>
                <a:spcPts val="0"/>
              </a:spcAft>
              <a:defRPr/>
            </a:pPr>
            <a:r>
              <a:rPr lang="ru-RU" sz="3600" dirty="0" smtClean="0"/>
              <a:t/>
            </a:r>
            <a:br>
              <a:rPr lang="ru-RU" sz="3600" dirty="0" smtClean="0"/>
            </a:br>
            <a:r>
              <a:rPr lang="ru-RU" sz="3600" dirty="0" smtClean="0"/>
              <a:t/>
            </a:r>
            <a:br>
              <a:rPr lang="ru-RU" sz="3600" dirty="0" smtClean="0"/>
            </a:br>
            <a:endParaRPr lang="ru-RU" sz="3600" dirty="0" smtClean="0"/>
          </a:p>
        </p:txBody>
      </p:sp>
      <p:sp>
        <p:nvSpPr>
          <p:cNvPr id="18435" name="Rectangle 7"/>
          <p:cNvSpPr>
            <a:spLocks noChangeArrowheads="1"/>
          </p:cNvSpPr>
          <p:nvPr/>
        </p:nvSpPr>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altLang="ru-RU" sz="2800" b="1" i="1">
              <a:solidFill>
                <a:srgbClr val="FFFF00"/>
              </a:solidFill>
              <a:latin typeface="Times New Roman" pitchFamily="18" charset="0"/>
              <a:cs typeface="Times New Roman" pitchFamily="18" charset="0"/>
            </a:endParaRPr>
          </a:p>
          <a:p>
            <a:pPr algn="ctr"/>
            <a:r>
              <a:rPr lang="ru-RU" altLang="ru-RU" sz="2800" b="1" i="1">
                <a:solidFill>
                  <a:srgbClr val="FFFF00"/>
                </a:solidFill>
                <a:latin typeface="Times New Roman" pitchFamily="18" charset="0"/>
                <a:cs typeface="Times New Roman" pitchFamily="18" charset="0"/>
              </a:rPr>
              <a:t>Достижения в сфере образования</a:t>
            </a:r>
            <a:r>
              <a:rPr lang="ru-RU" altLang="ru-RU" sz="2400" b="1" i="1">
                <a:solidFill>
                  <a:srgbClr val="FFFF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pic>
        <p:nvPicPr>
          <p:cNvPr id="18436" name="Picture 3" descr="C:\Users\TOSHIBA\Desktop\Грамоты Громова\Диплом участн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052513"/>
            <a:ext cx="34067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C:\Users\TOSHIBA\Desktop\Грамоты Громова\Диплом победител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340677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C:\Users\TOSHIBA\Desktop\Грамоты Громова\Диплом призер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378075"/>
            <a:ext cx="3216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58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0"/>
            <a:ext cx="7920038" cy="1052513"/>
          </a:xfrm>
        </p:spPr>
        <p:txBody>
          <a:bodyPr rtlCol="0">
            <a:normAutofit fontScale="90000"/>
          </a:bodyPr>
          <a:lstStyle/>
          <a:p>
            <a:pPr fontAlgn="auto">
              <a:spcAft>
                <a:spcPts val="0"/>
              </a:spcAft>
              <a:defRPr/>
            </a:pPr>
            <a:r>
              <a:rPr lang="ru-RU" sz="3600" dirty="0" smtClean="0"/>
              <a:t/>
            </a:r>
            <a:br>
              <a:rPr lang="ru-RU" sz="3600" dirty="0" smtClean="0"/>
            </a:br>
            <a:endParaRPr lang="ru-RU" sz="3600" dirty="0" smtClean="0"/>
          </a:p>
        </p:txBody>
      </p:sp>
      <p:sp>
        <p:nvSpPr>
          <p:cNvPr id="19459" name="Rectangle 7"/>
          <p:cNvSpPr>
            <a:spLocks noChangeArrowheads="1"/>
          </p:cNvSpPr>
          <p:nvPr/>
        </p:nvSpPr>
        <p:spPr bwMode="auto">
          <a:xfrm>
            <a:off x="0" y="0"/>
            <a:ext cx="9144000" cy="708025"/>
          </a:xfrm>
          <a:prstGeom prst="rect">
            <a:avLst/>
          </a:prstGeom>
          <a:gradFill rotWithShape="0">
            <a:gsLst>
              <a:gs pos="0">
                <a:srgbClr val="8488C4"/>
              </a:gs>
              <a:gs pos="53000">
                <a:srgbClr val="D4DEFF"/>
              </a:gs>
              <a:gs pos="83000">
                <a:srgbClr val="D4DEFF"/>
              </a:gs>
              <a:gs pos="100000">
                <a:srgbClr val="96AB94"/>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000" b="1" i="1">
                <a:solidFill>
                  <a:srgbClr val="C00000"/>
                </a:solidFill>
                <a:latin typeface="Times New Roman" pitchFamily="18" charset="0"/>
                <a:cs typeface="Calibri" pitchFamily="34" charset="0"/>
              </a:rPr>
              <a:t>Результаты  участия воспитанников в мероприятиях различных уровней</a:t>
            </a:r>
            <a:r>
              <a:rPr lang="ru-RU" altLang="ru-RU" sz="2000" b="1" i="1">
                <a:solidFill>
                  <a:srgbClr val="C000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graphicFrame>
        <p:nvGraphicFramePr>
          <p:cNvPr id="2" name="Таблица 1"/>
          <p:cNvGraphicFramePr>
            <a:graphicFrameLocks noGrp="1"/>
          </p:cNvGraphicFramePr>
          <p:nvPr/>
        </p:nvGraphicFramePr>
        <p:xfrm>
          <a:off x="107950" y="708025"/>
          <a:ext cx="8928100" cy="6043613"/>
        </p:xfrm>
        <a:graphic>
          <a:graphicData uri="http://schemas.openxmlformats.org/drawingml/2006/table">
            <a:tbl>
              <a:tblPr firstRow="1" firstCol="1" bandRow="1"/>
              <a:tblGrid>
                <a:gridCol w="1008011"/>
                <a:gridCol w="1728019"/>
                <a:gridCol w="1728019"/>
                <a:gridCol w="2484987"/>
                <a:gridCol w="1979063"/>
              </a:tblGrid>
              <a:tr h="560836">
                <a:tc>
                  <a:txBody>
                    <a:bodyPr/>
                    <a:lstStyle/>
                    <a:p>
                      <a:pPr algn="ctr">
                        <a:lnSpc>
                          <a:spcPct val="115000"/>
                        </a:lnSpc>
                        <a:spcAft>
                          <a:spcPts val="1000"/>
                        </a:spcAft>
                      </a:pPr>
                      <a:r>
                        <a:rPr lang="ru-RU" sz="1600" dirty="0">
                          <a:effectLst/>
                          <a:latin typeface="Times New Roman"/>
                          <a:ea typeface="Calibri"/>
                          <a:cs typeface="Times New Roman"/>
                        </a:rPr>
                        <a:t>Учебный год</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smtClean="0">
                          <a:effectLst/>
                          <a:latin typeface="Times New Roman"/>
                          <a:ea typeface="Calibri"/>
                          <a:cs typeface="Times New Roman"/>
                        </a:rPr>
                        <a:t>Группа</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Уровень мероприятия</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Форма мероприятия (название мероприятия)</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Результат</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54">
                <a:tc rowSpan="3">
                  <a:txBody>
                    <a:bodyPr/>
                    <a:lstStyle/>
                    <a:p>
                      <a:pPr algn="ctr">
                        <a:lnSpc>
                          <a:spcPct val="115000"/>
                        </a:lnSpc>
                        <a:spcAft>
                          <a:spcPts val="1000"/>
                        </a:spcAft>
                      </a:pPr>
                      <a:r>
                        <a:rPr lang="ru-RU" sz="1600" dirty="0">
                          <a:effectLst/>
                          <a:latin typeface="Times New Roman"/>
                          <a:ea typeface="Calibri"/>
                          <a:cs typeface="Times New Roman"/>
                        </a:rPr>
                        <a:t>2015-2016</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старшая,                  </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Выставка совместного творчества детей и родителей «Дары Осени»</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Благодарность 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97">
                <a:tc vMerge="1">
                  <a:txBody>
                    <a:bodyPr/>
                    <a:lstStyle/>
                    <a:p>
                      <a:endParaRPr lang="ru-RU"/>
                    </a:p>
                  </a:txBody>
                  <a:tcPr/>
                </a:tc>
                <a:tc>
                  <a:txBody>
                    <a:bodyPr/>
                    <a:lstStyle/>
                    <a:p>
                      <a:pPr algn="ctr">
                        <a:lnSpc>
                          <a:spcPct val="115000"/>
                        </a:lnSpc>
                        <a:spcAft>
                          <a:spcPts val="1000"/>
                        </a:spcAft>
                      </a:pPr>
                      <a:r>
                        <a:rPr lang="ru-RU" sz="1600" dirty="0">
                          <a:effectLst/>
                          <a:latin typeface="Times New Roman"/>
                          <a:ea typeface="Calibri"/>
                          <a:cs typeface="Times New Roman"/>
                        </a:rPr>
                        <a:t>Средняя </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10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Конкурс чтецов «Моя Родина – Россия!»</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2 победителя </a:t>
                      </a:r>
                      <a:r>
                        <a:rPr lang="ru-RU" sz="1400" dirty="0" smtClean="0">
                          <a:effectLst/>
                          <a:latin typeface="Times New Roman"/>
                          <a:ea typeface="Calibri"/>
                          <a:cs typeface="Times New Roman"/>
                        </a:rPr>
                        <a:t>Благодарность </a:t>
                      </a:r>
                      <a:r>
                        <a:rPr lang="ru-RU" sz="1400" dirty="0">
                          <a:effectLst/>
                          <a:latin typeface="Times New Roman"/>
                          <a:ea typeface="Calibri"/>
                          <a:cs typeface="Times New Roman"/>
                        </a:rPr>
                        <a:t>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613">
                <a:tc vMerge="1">
                  <a:txBody>
                    <a:bodyPr/>
                    <a:lstStyle/>
                    <a:p>
                      <a:endParaRPr lang="ru-RU"/>
                    </a:p>
                  </a:txBody>
                  <a:tcPr/>
                </a:tc>
                <a:tc>
                  <a:txBody>
                    <a:bodyPr/>
                    <a:lstStyle/>
                    <a:p>
                      <a:pPr algn="ctr">
                        <a:lnSpc>
                          <a:spcPct val="115000"/>
                        </a:lnSpc>
                        <a:spcAft>
                          <a:spcPts val="1000"/>
                        </a:spcAft>
                      </a:pPr>
                      <a:r>
                        <a:rPr lang="ru-RU" sz="1600" dirty="0">
                          <a:effectLst/>
                          <a:latin typeface="Times New Roman"/>
                          <a:ea typeface="Calibri"/>
                          <a:cs typeface="Times New Roman"/>
                        </a:rPr>
                        <a:t>20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Выставка детских рисунков «Сказки А.С. Пушкина»»</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Благодарность 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54">
                <a:tc rowSpan="3">
                  <a:txBody>
                    <a:bodyPr/>
                    <a:lstStyle/>
                    <a:p>
                      <a:pPr algn="ctr">
                        <a:lnSpc>
                          <a:spcPct val="115000"/>
                        </a:lnSpc>
                        <a:spcAft>
                          <a:spcPts val="1000"/>
                        </a:spcAft>
                      </a:pPr>
                      <a:r>
                        <a:rPr lang="ru-RU" sz="1600">
                          <a:effectLst/>
                          <a:latin typeface="Times New Roman"/>
                          <a:ea typeface="Calibri"/>
                          <a:cs typeface="Times New Roman"/>
                        </a:rPr>
                        <a:t>2016-2017</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Подготовительная</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10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Районные</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Районные спортивные соревнования «Веселые старты»</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Благодарность 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255">
                <a:tc vMerge="1">
                  <a:txBody>
                    <a:bodyPr/>
                    <a:lstStyle/>
                    <a:p>
                      <a:endParaRPr lang="ru-RU"/>
                    </a:p>
                  </a:txBody>
                  <a:tcPr/>
                </a:tc>
                <a:tc>
                  <a:txBody>
                    <a:bodyPr/>
                    <a:lstStyle/>
                    <a:p>
                      <a:pPr algn="ctr">
                        <a:lnSpc>
                          <a:spcPct val="115000"/>
                        </a:lnSpc>
                        <a:spcAft>
                          <a:spcPts val="1000"/>
                        </a:spcAft>
                      </a:pPr>
                      <a:r>
                        <a:rPr lang="ru-RU" sz="1600">
                          <a:effectLst/>
                          <a:latin typeface="Times New Roman"/>
                          <a:ea typeface="Calibri"/>
                          <a:cs typeface="Times New Roman"/>
                        </a:rPr>
                        <a:t>Подготовительная группа</a:t>
                      </a:r>
                      <a:endParaRPr lang="ru-RU" sz="1600">
                        <a:effectLst/>
                        <a:latin typeface="Calibri"/>
                        <a:ea typeface="Calibri"/>
                        <a:cs typeface="Times New Roman"/>
                      </a:endParaRPr>
                    </a:p>
                    <a:p>
                      <a:pPr algn="ctr">
                        <a:lnSpc>
                          <a:spcPct val="115000"/>
                        </a:lnSpc>
                        <a:spcAft>
                          <a:spcPts val="1000"/>
                        </a:spcAft>
                      </a:pPr>
                      <a:r>
                        <a:rPr lang="ru-RU" sz="1600">
                          <a:effectLst/>
                          <a:latin typeface="Times New Roman"/>
                          <a:ea typeface="Calibri"/>
                          <a:cs typeface="Times New Roman"/>
                        </a:rPr>
                        <a:t>6 детей</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Муниципальное</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Муниципальный конкурс «Математическая викторина»</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1 место Благодарность 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5674">
                <a:tc vMerge="1">
                  <a:txBody>
                    <a:bodyPr/>
                    <a:lstStyle/>
                    <a:p>
                      <a:endParaRPr lang="ru-RU"/>
                    </a:p>
                  </a:txBody>
                  <a:tcPr/>
                </a:tc>
                <a:tc>
                  <a:txBody>
                    <a:bodyPr/>
                    <a:lstStyle/>
                    <a:p>
                      <a:pPr algn="ctr">
                        <a:lnSpc>
                          <a:spcPct val="115000"/>
                        </a:lnSpc>
                        <a:spcAft>
                          <a:spcPts val="1000"/>
                        </a:spcAft>
                      </a:pPr>
                      <a:r>
                        <a:rPr lang="ru-RU" sz="1600" dirty="0">
                          <a:effectLst/>
                          <a:latin typeface="Times New Roman"/>
                          <a:ea typeface="Calibri"/>
                          <a:cs typeface="Times New Roman"/>
                        </a:rPr>
                        <a:t>Подготовительная группа</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12 </a:t>
                      </a:r>
                      <a:r>
                        <a:rPr lang="ru-RU" sz="1600" dirty="0" smtClean="0">
                          <a:effectLst/>
                          <a:latin typeface="Times New Roman"/>
                          <a:ea typeface="Calibri"/>
                          <a:cs typeface="Times New Roman"/>
                        </a:rPr>
                        <a:t>детей</a:t>
                      </a:r>
                    </a:p>
                    <a:p>
                      <a:pPr algn="ctr">
                        <a:lnSpc>
                          <a:spcPct val="115000"/>
                        </a:lnSpc>
                        <a:spcAft>
                          <a:spcPts val="1000"/>
                        </a:spcAft>
                      </a:pP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Районное</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Фестиваль «Тверская звездочка»</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Благодарность администрации МБДОУ</a:t>
                      </a:r>
                      <a:endParaRPr lang="ru-RU" sz="1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1">
                <a:tc>
                  <a:txBody>
                    <a:bodyPr/>
                    <a:lstStyle/>
                    <a:p>
                      <a:pPr>
                        <a:lnSpc>
                          <a:spcPct val="115000"/>
                        </a:lnSpc>
                        <a:spcAft>
                          <a:spcPts val="1000"/>
                        </a:spcAft>
                      </a:pPr>
                      <a:r>
                        <a:rPr lang="ru-RU" sz="500" dirty="0">
                          <a:effectLst/>
                          <a:latin typeface="Times New Roman"/>
                          <a:ea typeface="Calibri"/>
                          <a:cs typeface="Times New Roman"/>
                        </a:rPr>
                        <a:t> </a:t>
                      </a:r>
                      <a:endParaRPr lang="ru-RU" sz="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dirty="0">
                          <a:effectLst/>
                          <a:latin typeface="Times New Roman"/>
                          <a:ea typeface="Calibri"/>
                          <a:cs typeface="Times New Roman"/>
                        </a:rPr>
                        <a:t> </a:t>
                      </a:r>
                      <a:endParaRPr lang="ru-RU" sz="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0"/>
            <a:ext cx="7920038" cy="1052513"/>
          </a:xfrm>
        </p:spPr>
        <p:txBody>
          <a:bodyPr rtlCol="0">
            <a:normAutofit fontScale="90000"/>
          </a:bodyPr>
          <a:lstStyle/>
          <a:p>
            <a:pPr fontAlgn="auto">
              <a:spcAft>
                <a:spcPts val="0"/>
              </a:spcAft>
              <a:defRPr/>
            </a:pPr>
            <a:r>
              <a:rPr lang="ru-RU" sz="3600" dirty="0" smtClean="0"/>
              <a:t/>
            </a:r>
            <a:br>
              <a:rPr lang="ru-RU" sz="3600" dirty="0" smtClean="0"/>
            </a:br>
            <a:endParaRPr lang="ru-RU" sz="3600" dirty="0" smtClean="0"/>
          </a:p>
        </p:txBody>
      </p:sp>
      <p:sp>
        <p:nvSpPr>
          <p:cNvPr id="20483" name="Rectangle 7"/>
          <p:cNvSpPr>
            <a:spLocks noChangeArrowheads="1"/>
          </p:cNvSpPr>
          <p:nvPr/>
        </p:nvSpPr>
        <p:spPr bwMode="auto">
          <a:xfrm>
            <a:off x="0" y="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b="1" i="1">
                <a:solidFill>
                  <a:srgbClr val="FFFF00"/>
                </a:solidFill>
                <a:latin typeface="Times New Roman" pitchFamily="18" charset="0"/>
                <a:cs typeface="Calibri" pitchFamily="34" charset="0"/>
              </a:rPr>
              <a:t>Результаты  участия воспитанников в мероприятиях различных уровней</a:t>
            </a:r>
            <a:r>
              <a:rPr lang="ru-RU" altLang="ru-RU" sz="2400" b="1" i="1">
                <a:solidFill>
                  <a:srgbClr val="FFFF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graphicFrame>
        <p:nvGraphicFramePr>
          <p:cNvPr id="2" name="Таблица 1"/>
          <p:cNvGraphicFramePr>
            <a:graphicFrameLocks noGrp="1"/>
          </p:cNvGraphicFramePr>
          <p:nvPr/>
        </p:nvGraphicFramePr>
        <p:xfrm>
          <a:off x="107950" y="981075"/>
          <a:ext cx="8928100" cy="5902325"/>
        </p:xfrm>
        <a:graphic>
          <a:graphicData uri="http://schemas.openxmlformats.org/drawingml/2006/table">
            <a:tbl>
              <a:tblPr firstRow="1" firstCol="1" bandRow="1"/>
              <a:tblGrid>
                <a:gridCol w="1332015"/>
                <a:gridCol w="1512017"/>
                <a:gridCol w="1764020"/>
                <a:gridCol w="2340985"/>
                <a:gridCol w="1979063"/>
              </a:tblGrid>
              <a:tr h="487607">
                <a:tc>
                  <a:txBody>
                    <a:bodyPr/>
                    <a:lstStyle/>
                    <a:p>
                      <a:pPr algn="ctr">
                        <a:lnSpc>
                          <a:spcPct val="115000"/>
                        </a:lnSpc>
                        <a:spcAft>
                          <a:spcPts val="1000"/>
                        </a:spcAft>
                      </a:pPr>
                      <a:r>
                        <a:rPr lang="ru-RU" sz="1600" dirty="0">
                          <a:effectLst/>
                          <a:latin typeface="Times New Roman"/>
                          <a:ea typeface="Calibri"/>
                          <a:cs typeface="Times New Roman"/>
                        </a:rPr>
                        <a:t>Учебный год</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dirty="0" smtClean="0">
                          <a:effectLst/>
                          <a:latin typeface="Times New Roman"/>
                          <a:ea typeface="Calibri"/>
                          <a:cs typeface="Times New Roman"/>
                        </a:rPr>
                        <a:t>Группа</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a:effectLst/>
                          <a:latin typeface="Times New Roman"/>
                          <a:ea typeface="Calibri"/>
                          <a:cs typeface="Times New Roman"/>
                        </a:rPr>
                        <a:t>Уровень мероприятия</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a:effectLst/>
                          <a:latin typeface="Times New Roman"/>
                          <a:ea typeface="Calibri"/>
                          <a:cs typeface="Times New Roman"/>
                        </a:rPr>
                        <a:t>Форма мероприятия (название мероприятия)</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dirty="0">
                          <a:effectLst/>
                          <a:latin typeface="Times New Roman"/>
                          <a:ea typeface="Calibri"/>
                          <a:cs typeface="Times New Roman"/>
                        </a:rPr>
                        <a:t>Результат</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95">
                <a:tc rowSpan="3">
                  <a:txBody>
                    <a:bodyPr/>
                    <a:lstStyle/>
                    <a:p>
                      <a:pPr algn="ctr">
                        <a:lnSpc>
                          <a:spcPct val="115000"/>
                        </a:lnSpc>
                        <a:spcAft>
                          <a:spcPts val="1000"/>
                        </a:spcAft>
                      </a:pPr>
                      <a:r>
                        <a:rPr lang="ru-RU" sz="1600" dirty="0">
                          <a:effectLst/>
                          <a:latin typeface="Times New Roman"/>
                          <a:ea typeface="Calibri"/>
                          <a:cs typeface="Times New Roman"/>
                        </a:rPr>
                        <a:t> </a:t>
                      </a:r>
                      <a:r>
                        <a:rPr lang="ru-RU" sz="1600" dirty="0" smtClean="0">
                          <a:effectLst/>
                          <a:latin typeface="Times New Roman"/>
                          <a:ea typeface="Calibri"/>
                          <a:cs typeface="Times New Roman"/>
                        </a:rPr>
                        <a:t>2016-2017</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effectLst/>
                          <a:latin typeface="Times New Roman"/>
                          <a:ea typeface="Calibri"/>
                          <a:cs typeface="Times New Roman"/>
                        </a:rPr>
                        <a:t>Подготовительная</a:t>
                      </a:r>
                      <a:endParaRPr lang="ru-RU" sz="14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26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Выставка совместного творчества детей и родителей «Книжка своими руками»</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Благодарность администрации 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95">
                <a:tc vMerge="1">
                  <a:txBody>
                    <a:bodyPr/>
                    <a:lstStyle/>
                    <a:p>
                      <a:pPr algn="ctr">
                        <a:lnSpc>
                          <a:spcPct val="115000"/>
                        </a:lnSpc>
                        <a:spcAft>
                          <a:spcPts val="1000"/>
                        </a:spcAft>
                      </a:pPr>
                      <a:endParaRPr lang="ru-RU" sz="1600" dirty="0">
                        <a:effectLst/>
                        <a:latin typeface="Calibri"/>
                        <a:ea typeface="Calibri"/>
                        <a:cs typeface="Times New Roman"/>
                      </a:endParaRPr>
                    </a:p>
                  </a:txBody>
                  <a:tcPr marL="25821" marR="2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effectLst/>
                          <a:latin typeface="Times New Roman"/>
                          <a:ea typeface="Calibri"/>
                          <a:cs typeface="Times New Roman"/>
                        </a:rPr>
                        <a:t>Подготовительная</a:t>
                      </a:r>
                      <a:endParaRPr lang="ru-RU" sz="14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26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Выставка совместного творчества детей и родителей «Книжка своими руками»</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Благодарность администрации 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95">
                <a:tc vMerge="1">
                  <a:txBody>
                    <a:bodyPr/>
                    <a:lstStyle/>
                    <a:p>
                      <a:pPr algn="ctr">
                        <a:lnSpc>
                          <a:spcPct val="115000"/>
                        </a:lnSpc>
                        <a:spcAft>
                          <a:spcPts val="1000"/>
                        </a:spcAft>
                      </a:pPr>
                      <a:endParaRPr lang="ru-RU" sz="1600" dirty="0">
                        <a:effectLst/>
                        <a:latin typeface="Calibri"/>
                        <a:ea typeface="Calibri"/>
                        <a:cs typeface="Times New Roman"/>
                      </a:endParaRPr>
                    </a:p>
                  </a:txBody>
                  <a:tcPr marL="25821" marR="2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Подготовительная</a:t>
                      </a:r>
                      <a:r>
                        <a:rPr lang="ru-RU" sz="1600" dirty="0">
                          <a:effectLst/>
                          <a:latin typeface="Times New Roman"/>
                          <a:ea typeface="Calibri"/>
                          <a:cs typeface="Times New Roman"/>
                        </a:rPr>
                        <a:t> </a:t>
                      </a:r>
                      <a:r>
                        <a:rPr lang="ru-RU" sz="1600" dirty="0" smtClean="0">
                          <a:effectLst/>
                          <a:latin typeface="Times New Roman"/>
                          <a:ea typeface="Calibri"/>
                          <a:cs typeface="Times New Roman"/>
                        </a:rPr>
                        <a:t>26 </a:t>
                      </a:r>
                      <a:r>
                        <a:rPr lang="ru-RU" sz="1600" dirty="0">
                          <a:effectLst/>
                          <a:latin typeface="Times New Roman"/>
                          <a:ea typeface="Calibri"/>
                          <a:cs typeface="Times New Roman"/>
                        </a:rPr>
                        <a:t>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Конкурс на «Лучший проект» «Проект «Космос – это интересно» руками»</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1 место Благодарность администрации 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121">
                <a:tc rowSpan="2">
                  <a:txBody>
                    <a:bodyPr/>
                    <a:lstStyle/>
                    <a:p>
                      <a:pPr algn="ctr">
                        <a:lnSpc>
                          <a:spcPct val="115000"/>
                        </a:lnSpc>
                        <a:spcAft>
                          <a:spcPts val="1000"/>
                        </a:spcAft>
                      </a:pPr>
                      <a:r>
                        <a:rPr lang="ru-RU" sz="1600" dirty="0">
                          <a:effectLst/>
                          <a:latin typeface="Times New Roman"/>
                          <a:ea typeface="Calibri"/>
                          <a:cs typeface="Times New Roman"/>
                        </a:rPr>
                        <a:t>2018-2019</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Вторая </a:t>
                      </a:r>
                      <a:r>
                        <a:rPr lang="ru-RU" sz="1600" dirty="0" smtClean="0">
                          <a:effectLst/>
                          <a:latin typeface="Times New Roman"/>
                          <a:ea typeface="Calibri"/>
                          <a:cs typeface="Times New Roman"/>
                        </a:rPr>
                        <a:t>младшая 26 детей</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Выставка совместного творчества детей и родителей «Дары Осени»</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Благодарность администрации 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495">
                <a:tc vMerge="1">
                  <a:txBody>
                    <a:bodyPr/>
                    <a:lstStyle/>
                    <a:p>
                      <a:pPr algn="ctr">
                        <a:lnSpc>
                          <a:spcPct val="115000"/>
                        </a:lnSpc>
                        <a:spcAft>
                          <a:spcPts val="1000"/>
                        </a:spcAft>
                      </a:pPr>
                      <a:endParaRPr lang="ru-RU" sz="1600" dirty="0">
                        <a:effectLst/>
                        <a:latin typeface="Calibri"/>
                        <a:ea typeface="Calibri"/>
                        <a:cs typeface="Times New Roman"/>
                      </a:endParaRPr>
                    </a:p>
                  </a:txBody>
                  <a:tcPr marL="25821" marR="2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smtClean="0">
                          <a:effectLst/>
                          <a:latin typeface="Times New Roman"/>
                          <a:ea typeface="Calibri"/>
                          <a:cs typeface="Times New Roman"/>
                        </a:rPr>
                        <a:t>Вторая</a:t>
                      </a:r>
                      <a:r>
                        <a:rPr lang="ru-RU" sz="1600" baseline="0" dirty="0" smtClean="0">
                          <a:effectLst/>
                          <a:latin typeface="Times New Roman"/>
                          <a:ea typeface="Calibri"/>
                          <a:cs typeface="Times New Roman"/>
                        </a:rPr>
                        <a:t> младшая 26 детей</a:t>
                      </a: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Выставка совместного творчества детей и родителей «Новогодняя красавица»</a:t>
                      </a:r>
                      <a:endParaRPr lang="ru-RU" sz="16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Благодарность администрации МБДОУ</a:t>
                      </a:r>
                      <a:endParaRPr lang="ru-RU" sz="16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17">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effectLst/>
                          <a:latin typeface="Times New Roman"/>
                          <a:ea typeface="Calibri"/>
                          <a:cs typeface="Times New Roman"/>
                        </a:rPr>
                        <a:t> </a:t>
                      </a:r>
                      <a:endParaRPr lang="ru-RU" sz="40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dirty="0">
                          <a:effectLst/>
                          <a:latin typeface="Times New Roman"/>
                          <a:ea typeface="Calibri"/>
                          <a:cs typeface="Times New Roman"/>
                        </a:rPr>
                        <a:t> </a:t>
                      </a:r>
                      <a:endParaRPr lang="ru-RU" sz="400" dirty="0">
                        <a:effectLst/>
                        <a:latin typeface="Calibri"/>
                        <a:ea typeface="Calibri"/>
                        <a:cs typeface="Times New Roman"/>
                      </a:endParaRPr>
                    </a:p>
                  </a:txBody>
                  <a:tcPr marL="25818" marR="25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86000"/>
          </a:schemeClr>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0"/>
            <a:ext cx="7920038" cy="1052513"/>
          </a:xfrm>
        </p:spPr>
        <p:txBody>
          <a:bodyPr rtlCol="0">
            <a:normAutofit fontScale="90000"/>
          </a:bodyPr>
          <a:lstStyle/>
          <a:p>
            <a:pPr fontAlgn="auto">
              <a:spcAft>
                <a:spcPts val="0"/>
              </a:spcAft>
              <a:defRPr/>
            </a:pPr>
            <a:r>
              <a:rPr lang="ru-RU" sz="3600" dirty="0" smtClean="0"/>
              <a:t/>
            </a:r>
            <a:br>
              <a:rPr lang="ru-RU" sz="3600" dirty="0" smtClean="0"/>
            </a:br>
            <a:endParaRPr lang="ru-RU" sz="3600" dirty="0" smtClean="0"/>
          </a:p>
        </p:txBody>
      </p:sp>
      <p:sp>
        <p:nvSpPr>
          <p:cNvPr id="21507" name="Rectangle 7"/>
          <p:cNvSpPr>
            <a:spLocks noChangeArrowheads="1"/>
          </p:cNvSpPr>
          <p:nvPr/>
        </p:nvSpPr>
        <p:spPr bwMode="auto">
          <a:xfrm>
            <a:off x="1588"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sz="2000" b="1" i="1">
              <a:solidFill>
                <a:srgbClr val="C00000"/>
              </a:solidFill>
              <a:latin typeface="Times New Roman" pitchFamily="18" charset="0"/>
              <a:cs typeface="Calibri" pitchFamily="34" charset="0"/>
            </a:endParaRPr>
          </a:p>
          <a:p>
            <a:pPr algn="ctr"/>
            <a:r>
              <a:rPr lang="ru-RU" sz="2000" b="1" i="1">
                <a:solidFill>
                  <a:srgbClr val="C00000"/>
                </a:solidFill>
                <a:latin typeface="Times New Roman" pitchFamily="18" charset="0"/>
                <a:cs typeface="Calibri" pitchFamily="34" charset="0"/>
              </a:rPr>
              <a:t>Транслирование опыта практических результатов профессиональной деятельности</a:t>
            </a:r>
            <a:r>
              <a:rPr lang="ru-RU" altLang="ru-RU" sz="2000" b="1" i="1">
                <a:solidFill>
                  <a:srgbClr val="C000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graphicFrame>
        <p:nvGraphicFramePr>
          <p:cNvPr id="2" name="Таблица 1"/>
          <p:cNvGraphicFramePr>
            <a:graphicFrameLocks noGrp="1"/>
          </p:cNvGraphicFramePr>
          <p:nvPr/>
        </p:nvGraphicFramePr>
        <p:xfrm>
          <a:off x="93663" y="1125538"/>
          <a:ext cx="9050337" cy="5403850"/>
        </p:xfrm>
        <a:graphic>
          <a:graphicData uri="http://schemas.openxmlformats.org/drawingml/2006/table">
            <a:tbl>
              <a:tblPr firstRow="1" firstCol="1" bandRow="1"/>
              <a:tblGrid>
                <a:gridCol w="1259550"/>
                <a:gridCol w="2128779"/>
                <a:gridCol w="1111369"/>
                <a:gridCol w="4550639"/>
              </a:tblGrid>
              <a:tr h="322407">
                <a:tc>
                  <a:txBody>
                    <a:bodyPr/>
                    <a:lstStyle/>
                    <a:p>
                      <a:pPr>
                        <a:lnSpc>
                          <a:spcPct val="100000"/>
                        </a:lnSpc>
                        <a:spcAft>
                          <a:spcPts val="1000"/>
                        </a:spcAft>
                      </a:pPr>
                      <a:r>
                        <a:rPr lang="ru-RU" sz="1600" dirty="0">
                          <a:effectLst/>
                          <a:latin typeface="Times New Roman"/>
                          <a:ea typeface="Calibri"/>
                          <a:cs typeface="Times New Roman"/>
                        </a:rPr>
                        <a:t>Учебный год</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Уровень мероприятия </a:t>
                      </a:r>
                      <a:r>
                        <a:rPr lang="ru-RU" sz="1400" dirty="0" smtClean="0">
                          <a:effectLst/>
                          <a:latin typeface="Times New Roman"/>
                          <a:ea typeface="Calibri"/>
                          <a:cs typeface="Times New Roman"/>
                        </a:rPr>
                        <a:t>(</a:t>
                      </a:r>
                      <a:endParaRPr lang="ru-RU" sz="14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Группа</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a:effectLst/>
                          <a:latin typeface="Times New Roman"/>
                          <a:ea typeface="Calibri"/>
                          <a:cs typeface="Times New Roman"/>
                        </a:rPr>
                        <a:t>Форма мероприятия (название мероприятия)</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30">
                <a:tc rowSpan="6">
                  <a:txBody>
                    <a:bodyPr/>
                    <a:lstStyle/>
                    <a:p>
                      <a:pPr>
                        <a:lnSpc>
                          <a:spcPct val="100000"/>
                        </a:lnSpc>
                        <a:spcAft>
                          <a:spcPts val="1000"/>
                        </a:spcAft>
                      </a:pPr>
                      <a:r>
                        <a:rPr lang="ru-RU" sz="1600" dirty="0">
                          <a:effectLst/>
                          <a:latin typeface="Times New Roman"/>
                          <a:ea typeface="Calibri"/>
                          <a:cs typeface="Times New Roman"/>
                        </a:rPr>
                        <a:t>2015-2016</a:t>
                      </a:r>
                      <a:endParaRPr lang="ru-RU" sz="1600" dirty="0">
                        <a:effectLst/>
                        <a:latin typeface="Calibri"/>
                        <a:ea typeface="Calibri"/>
                        <a:cs typeface="Times New Roman"/>
                      </a:endParaRPr>
                    </a:p>
                    <a:p>
                      <a:pPr>
                        <a:lnSpc>
                          <a:spcPct val="100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старшая</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Мастер-класс в рамках недели творческого мастерства «Роль художественной литературы в развитии речи дошкольников» к педагогическому совету «Развитие речи и речевого общения детей посредством произведений художественной литературы»</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586">
                <a:tc vMerge="1">
                  <a:txBody>
                    <a:bodyPr/>
                    <a:lstStyle/>
                    <a:p>
                      <a:endParaRPr lang="ru-RU"/>
                    </a:p>
                  </a:txBody>
                  <a:tcPr/>
                </a:tc>
                <a:tc>
                  <a:txBody>
                    <a:bodyPr/>
                    <a:lstStyle/>
                    <a:p>
                      <a:pPr>
                        <a:lnSpc>
                          <a:spcPct val="100000"/>
                        </a:lnSpc>
                        <a:spcAft>
                          <a:spcPts val="1000"/>
                        </a:spcAft>
                      </a:pPr>
                      <a:r>
                        <a:rPr lang="ru-RU" sz="1600" dirty="0">
                          <a:effectLst/>
                          <a:latin typeface="Times New Roman"/>
                          <a:ea typeface="Calibri"/>
                          <a:cs typeface="Times New Roman"/>
                        </a:rPr>
                        <a:t>Муниципальный</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a:effectLst/>
                          <a:latin typeface="Times New Roman"/>
                          <a:ea typeface="Calibri"/>
                          <a:cs typeface="Times New Roman"/>
                        </a:rPr>
                        <a:t>старшая</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Мастер-класс в «Изготовление книжки – малышки»</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012">
                <a:tc vMerge="1">
                  <a:txBody>
                    <a:bodyPr/>
                    <a:lstStyle/>
                    <a:p>
                      <a:endParaRPr lang="ru-RU"/>
                    </a:p>
                  </a:txBody>
                  <a:tcPr/>
                </a:tc>
                <a:tc>
                  <a:txBody>
                    <a:bodyPr/>
                    <a:lstStyle/>
                    <a:p>
                      <a:pPr>
                        <a:lnSpc>
                          <a:spcPct val="100000"/>
                        </a:lnSpc>
                        <a:spcAft>
                          <a:spcPts val="1000"/>
                        </a:spcAft>
                      </a:pPr>
                      <a:r>
                        <a:rPr lang="ru-RU" sz="1600">
                          <a:effectLst/>
                          <a:latin typeface="Times New Roman"/>
                          <a:ea typeface="Calibri"/>
                          <a:cs typeface="Times New Roman"/>
                        </a:rPr>
                        <a:t>Региональный</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a:effectLst/>
                          <a:latin typeface="Times New Roman"/>
                          <a:ea typeface="Calibri"/>
                          <a:cs typeface="Times New Roman"/>
                        </a:rPr>
                        <a:t>старшая</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Открытый показ НОД по познавательному развитию с детьми старшего дошкольного возраста</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378">
                <a:tc vMerge="1">
                  <a:txBody>
                    <a:bodyPr/>
                    <a:lstStyle/>
                    <a:p>
                      <a:pPr>
                        <a:lnSpc>
                          <a:spcPct val="100000"/>
                        </a:lnSpc>
                        <a:spcAft>
                          <a:spcPts val="1000"/>
                        </a:spcAft>
                      </a:pPr>
                      <a:endParaRPr lang="ru-RU" sz="1600" dirty="0">
                        <a:effectLst/>
                        <a:latin typeface="Calibri"/>
                        <a:ea typeface="Calibri"/>
                        <a:cs typeface="Times New Roman"/>
                      </a:endParaRPr>
                    </a:p>
                  </a:txBody>
                  <a:tcPr marL="33626" marR="33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Муниципальный</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a:effectLst/>
                          <a:latin typeface="Times New Roman"/>
                          <a:ea typeface="Calibri"/>
                          <a:cs typeface="Times New Roman"/>
                        </a:rPr>
                        <a:t>старшая</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Мастер – класс по художественно – эстетическому развитию «Нетрадиционное рисование в ДОУ. Техника </a:t>
                      </a:r>
                      <a:r>
                        <a:rPr lang="ru-RU" sz="1600" dirty="0" err="1">
                          <a:effectLst/>
                          <a:latin typeface="Times New Roman"/>
                          <a:ea typeface="Calibri"/>
                          <a:cs typeface="Times New Roman"/>
                        </a:rPr>
                        <a:t>набрызг</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421">
                <a:tc vMerge="1">
                  <a:txBody>
                    <a:bodyPr/>
                    <a:lstStyle/>
                    <a:p>
                      <a:endParaRPr lang="ru-RU"/>
                    </a:p>
                  </a:txBody>
                  <a:tcPr/>
                </a:tc>
                <a:tc>
                  <a:txBody>
                    <a:bodyPr/>
                    <a:lstStyle/>
                    <a:p>
                      <a:pPr>
                        <a:lnSpc>
                          <a:spcPct val="100000"/>
                        </a:lnSpc>
                        <a:spcAft>
                          <a:spcPts val="1000"/>
                        </a:spcAft>
                      </a:pPr>
                      <a:r>
                        <a:rPr lang="ru-RU" sz="1600">
                          <a:effectLst/>
                          <a:latin typeface="Times New Roman"/>
                          <a:ea typeface="Calibri"/>
                          <a:cs typeface="Times New Roman"/>
                        </a:rPr>
                        <a:t>МБДОУ</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старшая</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Неделя творческого мастерства к педагогическому совету «Профессиональная компетентность современного педагога в вопросах организации образовательного процесса»</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216">
                <a:tc vMerge="1">
                  <a:txBody>
                    <a:bodyPr/>
                    <a:lstStyle/>
                    <a:p>
                      <a:endParaRPr lang="ru-RU"/>
                    </a:p>
                  </a:txBody>
                  <a:tcPr/>
                </a:tc>
                <a:tc>
                  <a:txBody>
                    <a:bodyPr/>
                    <a:lstStyle/>
                    <a:p>
                      <a:pPr>
                        <a:lnSpc>
                          <a:spcPct val="100000"/>
                        </a:lnSpc>
                        <a:spcAft>
                          <a:spcPts val="1000"/>
                        </a:spcAft>
                      </a:pPr>
                      <a:r>
                        <a:rPr lang="ru-RU" sz="1600">
                          <a:effectLst/>
                          <a:latin typeface="Times New Roman"/>
                          <a:ea typeface="Calibri"/>
                          <a:cs typeface="Times New Roman"/>
                        </a:rPr>
                        <a:t>МБДОУ</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a:effectLst/>
                          <a:latin typeface="Times New Roman"/>
                          <a:ea typeface="Calibri"/>
                          <a:cs typeface="Times New Roman"/>
                        </a:rPr>
                        <a:t>старшая</a:t>
                      </a:r>
                      <a:endParaRPr lang="ru-RU" sz="160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1000"/>
                        </a:spcAft>
                      </a:pPr>
                      <a:r>
                        <a:rPr lang="ru-RU" sz="1600" dirty="0">
                          <a:effectLst/>
                          <a:latin typeface="Times New Roman"/>
                          <a:ea typeface="Calibri"/>
                          <a:cs typeface="Times New Roman"/>
                        </a:rPr>
                        <a:t>Выступила на семинаре с консультацией и презентацией по теме «Проблемы экологического воспитания дошкольников на современном этапе»</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8000"/>
          </a:schemeClr>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ctrTitle"/>
          </p:nvPr>
        </p:nvSpPr>
        <p:spPr>
          <a:xfrm>
            <a:off x="755650" y="0"/>
            <a:ext cx="7920038" cy="1052513"/>
          </a:xfrm>
        </p:spPr>
        <p:txBody>
          <a:bodyPr rtlCol="0">
            <a:normAutofit fontScale="90000"/>
          </a:bodyPr>
          <a:lstStyle/>
          <a:p>
            <a:pPr fontAlgn="auto">
              <a:spcAft>
                <a:spcPts val="0"/>
              </a:spcAft>
              <a:defRPr/>
            </a:pPr>
            <a:r>
              <a:rPr lang="ru-RU" sz="3600" dirty="0" smtClean="0"/>
              <a:t/>
            </a:r>
            <a:br>
              <a:rPr lang="ru-RU" sz="3600" dirty="0" smtClean="0"/>
            </a:br>
            <a:endParaRPr lang="ru-RU" sz="3600" dirty="0" smtClean="0"/>
          </a:p>
        </p:txBody>
      </p:sp>
      <p:sp>
        <p:nvSpPr>
          <p:cNvPr id="22531" name="Rectangle 7"/>
          <p:cNvSpPr>
            <a:spLocks noChangeArrowheads="1"/>
          </p:cNvSpPr>
          <p:nvPr/>
        </p:nvSpPr>
        <p:spPr bwMode="auto">
          <a:xfrm>
            <a:off x="1588"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sz="2000" b="1" i="1">
              <a:solidFill>
                <a:srgbClr val="C00000"/>
              </a:solidFill>
              <a:latin typeface="Times New Roman" pitchFamily="18" charset="0"/>
              <a:cs typeface="Calibri" pitchFamily="34" charset="0"/>
            </a:endParaRPr>
          </a:p>
          <a:p>
            <a:pPr algn="ctr"/>
            <a:r>
              <a:rPr lang="ru-RU" sz="2000" b="1" i="1">
                <a:solidFill>
                  <a:srgbClr val="C00000"/>
                </a:solidFill>
                <a:latin typeface="Times New Roman" pitchFamily="18" charset="0"/>
                <a:cs typeface="Calibri" pitchFamily="34" charset="0"/>
              </a:rPr>
              <a:t>Транслирование опыта практических результатов профессиональной деятельности</a:t>
            </a:r>
            <a:r>
              <a:rPr lang="ru-RU" altLang="ru-RU" sz="2000" b="1" i="1">
                <a:solidFill>
                  <a:srgbClr val="C00000"/>
                </a:solidFill>
              </a:rPr>
              <a:t>:</a:t>
            </a:r>
            <a:r>
              <a:rPr lang="ru-RU" altLang="ru-RU" sz="2000" b="1" i="1">
                <a:solidFill>
                  <a:srgbClr val="FFFF00"/>
                </a:solidFill>
              </a:rPr>
              <a:t/>
            </a:r>
            <a:br>
              <a:rPr lang="ru-RU" altLang="ru-RU" sz="2000" b="1" i="1">
                <a:solidFill>
                  <a:srgbClr val="FFFF00"/>
                </a:solidFill>
              </a:rPr>
            </a:br>
            <a:endParaRPr lang="ru-RU" sz="2000" b="1" i="1">
              <a:solidFill>
                <a:srgbClr val="FFFF00"/>
              </a:solidFill>
            </a:endParaRPr>
          </a:p>
        </p:txBody>
      </p:sp>
      <p:graphicFrame>
        <p:nvGraphicFramePr>
          <p:cNvPr id="2" name="Таблица 1"/>
          <p:cNvGraphicFramePr>
            <a:graphicFrameLocks noGrp="1"/>
          </p:cNvGraphicFramePr>
          <p:nvPr/>
        </p:nvGraphicFramePr>
        <p:xfrm>
          <a:off x="0" y="1162050"/>
          <a:ext cx="9050338" cy="5589588"/>
        </p:xfrm>
        <a:graphic>
          <a:graphicData uri="http://schemas.openxmlformats.org/drawingml/2006/table">
            <a:tbl>
              <a:tblPr firstRow="1" firstCol="1" bandRow="1"/>
              <a:tblGrid>
                <a:gridCol w="1259550"/>
                <a:gridCol w="1728079"/>
                <a:gridCol w="1512069"/>
                <a:gridCol w="4550639"/>
              </a:tblGrid>
              <a:tr h="487696">
                <a:tc>
                  <a:txBody>
                    <a:bodyPr/>
                    <a:lstStyle/>
                    <a:p>
                      <a:pPr algn="ctr">
                        <a:lnSpc>
                          <a:spcPct val="100000"/>
                        </a:lnSpc>
                        <a:spcAft>
                          <a:spcPts val="1000"/>
                        </a:spcAft>
                      </a:pPr>
                      <a:r>
                        <a:rPr lang="ru-RU" sz="1600" dirty="0">
                          <a:effectLst/>
                          <a:latin typeface="Times New Roman"/>
                          <a:ea typeface="Calibri"/>
                          <a:cs typeface="Times New Roman"/>
                        </a:rPr>
                        <a:t>Учебный год</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dirty="0">
                          <a:effectLst/>
                          <a:latin typeface="Times New Roman"/>
                          <a:ea typeface="Calibri"/>
                          <a:cs typeface="Times New Roman"/>
                        </a:rPr>
                        <a:t>Уровень мероприятия </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dirty="0">
                          <a:effectLst/>
                          <a:latin typeface="Times New Roman"/>
                          <a:ea typeface="Calibri"/>
                          <a:cs typeface="Times New Roman"/>
                        </a:rPr>
                        <a:t>Группа</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1000"/>
                        </a:spcAft>
                      </a:pPr>
                      <a:r>
                        <a:rPr lang="ru-RU" sz="1600" dirty="0">
                          <a:effectLst/>
                          <a:latin typeface="Times New Roman"/>
                          <a:ea typeface="Calibri"/>
                          <a:cs typeface="Times New Roman"/>
                        </a:rPr>
                        <a:t>Форма мероприятия (название мероприятия)</a:t>
                      </a:r>
                      <a:endParaRPr lang="ru-RU" sz="1600" dirty="0">
                        <a:effectLst/>
                        <a:latin typeface="Calibri"/>
                        <a:ea typeface="Calibri"/>
                        <a:cs typeface="Times New Roman"/>
                      </a:endParaRPr>
                    </a:p>
                  </a:txBody>
                  <a:tcPr marL="33624" marR="33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4990">
                <a:tc>
                  <a:txBody>
                    <a:bodyPr/>
                    <a:lstStyle/>
                    <a:p>
                      <a:pPr algn="ctr">
                        <a:lnSpc>
                          <a:spcPct val="115000"/>
                        </a:lnSpc>
                        <a:spcAft>
                          <a:spcPts val="1000"/>
                        </a:spcAft>
                      </a:pPr>
                      <a:r>
                        <a:rPr lang="ru-RU" sz="1600" dirty="0">
                          <a:effectLst/>
                          <a:latin typeface="Times New Roman"/>
                          <a:ea typeface="Calibri"/>
                          <a:cs typeface="Times New Roman"/>
                        </a:rPr>
                        <a:t>2016-2017</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МБДОУ</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Calibri"/>
                          <a:cs typeface="Times New Roman"/>
                        </a:rPr>
                        <a:t>подготовительная</a:t>
                      </a:r>
                      <a:endParaRPr lang="ru-RU" sz="14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Мастер-класс «Нетрадиционные техники рисования, как средство развития творческих способностей детей старшего </a:t>
                      </a:r>
                      <a:r>
                        <a:rPr lang="ru-RU" sz="1600" dirty="0" smtClean="0">
                          <a:effectLst/>
                          <a:latin typeface="Times New Roman"/>
                          <a:ea typeface="Calibri"/>
                          <a:cs typeface="Times New Roman"/>
                        </a:rPr>
                        <a:t>дошкольного </a:t>
                      </a:r>
                      <a:r>
                        <a:rPr lang="ru-RU" sz="1600" dirty="0">
                          <a:effectLst/>
                          <a:latin typeface="Times New Roman"/>
                          <a:ea typeface="Calibri"/>
                          <a:cs typeface="Times New Roman"/>
                        </a:rPr>
                        <a:t>возраста (монотипия)»</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75">
                <a:tc rowSpan="4">
                  <a:txBody>
                    <a:bodyPr/>
                    <a:lstStyle/>
                    <a:p>
                      <a:pPr algn="ctr">
                        <a:lnSpc>
                          <a:spcPct val="115000"/>
                        </a:lnSpc>
                        <a:spcAft>
                          <a:spcPts val="1000"/>
                        </a:spcAft>
                      </a:pPr>
                      <a:r>
                        <a:rPr lang="ru-RU" sz="1600" dirty="0">
                          <a:effectLst/>
                          <a:latin typeface="Times New Roman"/>
                          <a:ea typeface="Calibri"/>
                          <a:cs typeface="Times New Roman"/>
                        </a:rPr>
                        <a:t>2018-2019</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68576" marR="68576" marT="0" marB="0">
                    <a:lnT w="12700" cap="flat" cmpd="sng" algn="ctr">
                      <a:solidFill>
                        <a:srgbClr val="000000"/>
                      </a:solidFill>
                      <a:prstDash val="solid"/>
                      <a:round/>
                      <a:headEnd type="none" w="med" len="med"/>
                      <a:tailEnd type="none" w="med" len="med"/>
                    </a:lnT>
                  </a:tcPr>
                </a:tc>
                <a:tc>
                  <a:txBody>
                    <a:bodyPr/>
                    <a:lstStyle/>
                    <a:p>
                      <a:pPr algn="ctr">
                        <a:lnSpc>
                          <a:spcPct val="115000"/>
                        </a:lnSpc>
                        <a:spcAft>
                          <a:spcPts val="1000"/>
                        </a:spcAft>
                      </a:pPr>
                      <a:r>
                        <a:rPr lang="ru-RU" sz="1600" dirty="0">
                          <a:effectLst/>
                          <a:latin typeface="Times New Roman"/>
                          <a:ea typeface="Calibri"/>
                          <a:cs typeface="Times New Roman"/>
                        </a:rPr>
                        <a:t>Муниципальный </a:t>
                      </a:r>
                      <a:endParaRPr lang="ru-RU" sz="1600" dirty="0">
                        <a:effectLst/>
                        <a:latin typeface="Calibri"/>
                        <a:ea typeface="Calibri"/>
                        <a:cs typeface="Times New Roman"/>
                      </a:endParaRPr>
                    </a:p>
                  </a:txBody>
                  <a:tcPr marL="68576" marR="68576"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Мастер – класс «Рисование пластилиновыми жгутиками» на городской Августовской конференции педагогических работников г. Твери</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700">
                <a:tc vMerge="1">
                  <a:txBody>
                    <a:bodyPr/>
                    <a:lstStyle/>
                    <a:p>
                      <a:pPr algn="ctr">
                        <a:lnSpc>
                          <a:spcPct val="115000"/>
                        </a:lnSpc>
                        <a:spcAft>
                          <a:spcPts val="1000"/>
                        </a:spcAft>
                      </a:pPr>
                      <a:endParaRPr lang="ru-RU" sz="1600">
                        <a:effectLst/>
                        <a:latin typeface="Calibri"/>
                        <a:ea typeface="Calibri"/>
                        <a:cs typeface="Times New Roman"/>
                      </a:endParaRPr>
                    </a:p>
                  </a:txBody>
                  <a:tcPr marL="68580" marR="68580" marT="0" marB="0"/>
                </a:tc>
                <a:tc>
                  <a:txBody>
                    <a:bodyPr/>
                    <a:lstStyle/>
                    <a:p>
                      <a:pPr algn="ctr">
                        <a:lnSpc>
                          <a:spcPct val="115000"/>
                        </a:lnSpc>
                        <a:spcAft>
                          <a:spcPts val="1000"/>
                        </a:spcAft>
                      </a:pPr>
                      <a:r>
                        <a:rPr lang="ru-RU" sz="1600" dirty="0">
                          <a:effectLst/>
                          <a:latin typeface="Times New Roman"/>
                          <a:ea typeface="Calibri"/>
                          <a:cs typeface="Times New Roman"/>
                        </a:rPr>
                        <a:t>Муниципальный</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Открытый показ НОД по художественно-эстетическому развитию (рисование) «Домик для животных» на  МО воспитателей Центрального района</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75">
                <a:tc vMerge="1">
                  <a:txBody>
                    <a:bodyPr/>
                    <a:lstStyle/>
                    <a:p>
                      <a:pPr algn="ctr">
                        <a:lnSpc>
                          <a:spcPct val="115000"/>
                        </a:lnSpc>
                        <a:spcAft>
                          <a:spcPts val="1000"/>
                        </a:spcAft>
                      </a:pP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Федеральный</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средняя</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Открытый показ НОД по художественно- эстетическому развитию для студентов Верхневолжского института</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2652">
                <a:tc vMerge="1">
                  <a:txBody>
                    <a:bodyPr/>
                    <a:lstStyle/>
                    <a:p>
                      <a:pPr algn="ctr">
                        <a:lnSpc>
                          <a:spcPct val="115000"/>
                        </a:lnSpc>
                        <a:spcAft>
                          <a:spcPts val="1000"/>
                        </a:spcAft>
                      </a:pPr>
                      <a:endParaRPr lang="ru-RU" sz="16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ru-RU" sz="1600">
                          <a:effectLst/>
                          <a:latin typeface="Times New Roman"/>
                          <a:ea typeface="Calibri"/>
                          <a:cs typeface="Times New Roman"/>
                        </a:rPr>
                        <a:t>МБДОУ</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effectLst/>
                          <a:latin typeface="Times New Roman"/>
                          <a:ea typeface="Calibri"/>
                          <a:cs typeface="Times New Roman"/>
                        </a:rPr>
                        <a:t>вторая младшая</a:t>
                      </a:r>
                      <a:endParaRPr lang="ru-RU" sz="160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Times New Roman"/>
                          <a:ea typeface="Calibri"/>
                          <a:cs typeface="Times New Roman"/>
                        </a:rPr>
                        <a:t>Выступление на Совете педагогов «Обучение детей 4 года жизни  составлению рассказов по картине»</a:t>
                      </a:r>
                      <a:endParaRPr lang="ru-RU" sz="1600" dirty="0">
                        <a:effectLst/>
                        <a:latin typeface="Calibri"/>
                        <a:ea typeface="Calibri"/>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endParaRPr lang="ru-RU" smtClean="0"/>
          </a:p>
        </p:txBody>
      </p:sp>
      <p:sp>
        <p:nvSpPr>
          <p:cNvPr id="14338" name="Rectangle 2"/>
          <p:cNvSpPr>
            <a:spLocks noGrp="1" noChangeArrowheads="1"/>
          </p:cNvSpPr>
          <p:nvPr>
            <p:ph type="title"/>
          </p:nvPr>
        </p:nvSpPr>
        <p:spPr>
          <a:xfrm>
            <a:off x="219075" y="227013"/>
            <a:ext cx="7477125" cy="561975"/>
          </a:xfrm>
        </p:spPr>
        <p:txBody>
          <a:bodyPr rtlCol="0">
            <a:normAutofit fontScale="90000"/>
          </a:bodyPr>
          <a:lstStyle/>
          <a:p>
            <a:pPr fontAlgn="auto">
              <a:spcAft>
                <a:spcPts val="0"/>
              </a:spcAft>
              <a:defRPr/>
            </a:pPr>
            <a:r>
              <a:rPr lang="ru-RU" sz="3600" smtClean="0"/>
              <a:t>Наши будни</a:t>
            </a:r>
          </a:p>
        </p:txBody>
      </p:sp>
      <p:pic>
        <p:nvPicPr>
          <p:cNvPr id="23556" name="Picture 4" descr="P10607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41402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P10608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05251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73525"/>
            <a:ext cx="41767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P1070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037013"/>
            <a:ext cx="4232275"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endParaRPr lang="ru-RU" smtClean="0"/>
          </a:p>
        </p:txBody>
      </p:sp>
      <p:sp>
        <p:nvSpPr>
          <p:cNvPr id="15362" name="Rectangle 2"/>
          <p:cNvSpPr>
            <a:spLocks noGrp="1" noChangeArrowheads="1"/>
          </p:cNvSpPr>
          <p:nvPr>
            <p:ph type="title"/>
          </p:nvPr>
        </p:nvSpPr>
        <p:spPr>
          <a:xfrm>
            <a:off x="468313" y="260350"/>
            <a:ext cx="8229600" cy="720725"/>
          </a:xfrm>
        </p:spPr>
        <p:txBody>
          <a:bodyPr rtlCol="0">
            <a:normAutofit fontScale="90000"/>
          </a:bodyPr>
          <a:lstStyle/>
          <a:p>
            <a:pPr fontAlgn="auto">
              <a:spcAft>
                <a:spcPts val="0"/>
              </a:spcAft>
              <a:defRPr/>
            </a:pPr>
            <a:r>
              <a:rPr lang="ru-RU" smtClean="0"/>
              <a:t>Наше Творчество</a:t>
            </a:r>
          </a:p>
        </p:txBody>
      </p:sp>
      <p:pic>
        <p:nvPicPr>
          <p:cNvPr id="24580" name="Picture 4" descr="P1070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39814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10702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052513"/>
            <a:ext cx="41132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DSC_10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933825"/>
            <a:ext cx="389731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DSC_1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05263"/>
            <a:ext cx="40322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endParaRPr lang="ru-RU" smtClean="0"/>
          </a:p>
        </p:txBody>
      </p:sp>
      <p:sp>
        <p:nvSpPr>
          <p:cNvPr id="16386" name="Rectangle 2"/>
          <p:cNvSpPr>
            <a:spLocks noGrp="1" noChangeArrowheads="1"/>
          </p:cNvSpPr>
          <p:nvPr>
            <p:ph type="title"/>
          </p:nvPr>
        </p:nvSpPr>
        <p:spPr>
          <a:xfrm>
            <a:off x="457200" y="320675"/>
            <a:ext cx="7239000" cy="679450"/>
          </a:xfrm>
        </p:spPr>
        <p:txBody>
          <a:bodyPr rtlCol="0">
            <a:normAutofit fontScale="90000"/>
          </a:bodyPr>
          <a:lstStyle/>
          <a:p>
            <a:pPr fontAlgn="auto">
              <a:spcAft>
                <a:spcPts val="0"/>
              </a:spcAft>
              <a:defRPr/>
            </a:pPr>
            <a:r>
              <a:rPr lang="ru-RU" i="1" dirty="0" smtClean="0"/>
              <a:t>Наши развлечения </a:t>
            </a:r>
          </a:p>
        </p:txBody>
      </p:sp>
      <p:pic>
        <p:nvPicPr>
          <p:cNvPr id="25604" name="Picture 5" descr="IMG_4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957638"/>
            <a:ext cx="37941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195388"/>
            <a:ext cx="37179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3992563"/>
            <a:ext cx="35337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195388"/>
            <a:ext cx="35242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ctrTitle" idx="4294967295"/>
          </p:nvPr>
        </p:nvSpPr>
        <p:spPr>
          <a:xfrm>
            <a:off x="0" y="188913"/>
            <a:ext cx="4572000" cy="5761037"/>
          </a:xfrm>
        </p:spPr>
        <p:txBody>
          <a:bodyPr/>
          <a:lstStyle/>
          <a:p>
            <a:pPr marL="92075"/>
            <a:r>
              <a:rPr lang="ru-RU" sz="2000" b="1" smtClean="0">
                <a:solidFill>
                  <a:srgbClr val="FF0000"/>
                </a:solidFill>
                <a:latin typeface="Times New Roman" pitchFamily="18" charset="0"/>
                <a:cs typeface="Times New Roman" pitchFamily="18" charset="0"/>
              </a:rPr>
              <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Ребёнок - это маленький росток,</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Который холим, любим и лелеем;</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Ребёнок - это маленький цветок,</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Мы всей душой его согреем,</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Мы позаботимся о том,</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Чтоб мир открыть ему прекрасный,</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Чтоб лучик солнца рядом с ним</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Светился добротой и счастьем.</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Пусть напоит добром любви</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Цветочек нежный дождь-проказник;</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Расти, цветочек наш, расти</a:t>
            </a:r>
            <a:br>
              <a:rPr lang="ru-RU" sz="2000" b="1" smtClean="0">
                <a:solidFill>
                  <a:srgbClr val="FF0000"/>
                </a:solidFill>
                <a:latin typeface="Times New Roman" pitchFamily="18" charset="0"/>
                <a:cs typeface="Times New Roman" pitchFamily="18" charset="0"/>
              </a:rPr>
            </a:br>
            <a:r>
              <a:rPr lang="ru-RU" sz="2000" b="1" smtClean="0">
                <a:solidFill>
                  <a:srgbClr val="FF0000"/>
                </a:solidFill>
                <a:latin typeface="Times New Roman" pitchFamily="18" charset="0"/>
                <a:cs typeface="Times New Roman" pitchFamily="18" charset="0"/>
              </a:rPr>
              <a:t>И превратись в цветок прекрасный</a:t>
            </a:r>
            <a:r>
              <a:rPr lang="ru-RU" sz="1600" i="1" smtClean="0">
                <a:solidFill>
                  <a:srgbClr val="FF0000"/>
                </a:solidFill>
              </a:rPr>
              <a:t>!</a:t>
            </a:r>
            <a:r>
              <a:rPr lang="ru-RU" sz="1400" smtClean="0">
                <a:solidFill>
                  <a:srgbClr val="FF0000"/>
                </a:solidFill>
              </a:rPr>
              <a:t/>
            </a:r>
            <a:br>
              <a:rPr lang="ru-RU" sz="1400" smtClean="0">
                <a:solidFill>
                  <a:srgbClr val="FF0000"/>
                </a:solidFill>
              </a:rPr>
            </a:br>
            <a:endParaRPr lang="ru-RU" sz="1400" smtClean="0">
              <a:solidFill>
                <a:srgbClr val="FF0000"/>
              </a:solidFill>
            </a:endParaRPr>
          </a:p>
        </p:txBody>
      </p:sp>
      <p:pic>
        <p:nvPicPr>
          <p:cNvPr id="26627" name="Picture 2" descr="G:\фото\image-04-06-13-11-44-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75" y="2730500"/>
            <a:ext cx="4521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idx="1"/>
          </p:nvPr>
        </p:nvSpPr>
        <p:spPr>
          <a:xfrm>
            <a:off x="142875" y="1052513"/>
            <a:ext cx="8543925" cy="5073650"/>
          </a:xfrm>
        </p:spPr>
        <p:txBody>
          <a:bodyPr/>
          <a:lstStyle/>
          <a:p>
            <a:pPr>
              <a:lnSpc>
                <a:spcPct val="90000"/>
              </a:lnSpc>
              <a:buFont typeface="Wingdings 2" pitchFamily="18" charset="2"/>
              <a:buChar char=""/>
            </a:pPr>
            <a:r>
              <a:rPr lang="ru-RU" sz="2000" b="1" i="1" smtClean="0"/>
              <a:t>Общие сведения:</a:t>
            </a:r>
          </a:p>
          <a:p>
            <a:pPr>
              <a:lnSpc>
                <a:spcPct val="90000"/>
              </a:lnSpc>
              <a:buFontTx/>
              <a:buNone/>
            </a:pPr>
            <a:r>
              <a:rPr lang="ru-RU" sz="1600" smtClean="0">
                <a:solidFill>
                  <a:srgbClr val="0033CC"/>
                </a:solidFill>
              </a:rPr>
              <a:t>    Громова Анжела Александровна</a:t>
            </a:r>
          </a:p>
          <a:p>
            <a:pPr>
              <a:lnSpc>
                <a:spcPct val="90000"/>
              </a:lnSpc>
              <a:buFont typeface="Wingdings 2" pitchFamily="18" charset="2"/>
              <a:buChar char=""/>
            </a:pPr>
            <a:r>
              <a:rPr lang="ru-RU" sz="2000" b="1" i="1" smtClean="0"/>
              <a:t>Дата рождения:</a:t>
            </a:r>
          </a:p>
          <a:p>
            <a:pPr>
              <a:lnSpc>
                <a:spcPct val="90000"/>
              </a:lnSpc>
              <a:buFontTx/>
              <a:buNone/>
            </a:pPr>
            <a:r>
              <a:rPr lang="ru-RU" sz="1600" smtClean="0">
                <a:solidFill>
                  <a:srgbClr val="0033CC"/>
                </a:solidFill>
              </a:rPr>
              <a:t>      21.02.1979 год.</a:t>
            </a:r>
          </a:p>
          <a:p>
            <a:pPr>
              <a:lnSpc>
                <a:spcPct val="90000"/>
              </a:lnSpc>
              <a:buFont typeface="Wingdings 2" pitchFamily="18" charset="2"/>
              <a:buChar char=""/>
            </a:pPr>
            <a:r>
              <a:rPr lang="ru-RU" sz="2000" b="1" i="1" smtClean="0"/>
              <a:t>Место жительства:</a:t>
            </a:r>
          </a:p>
          <a:p>
            <a:pPr>
              <a:lnSpc>
                <a:spcPct val="90000"/>
              </a:lnSpc>
              <a:buFontTx/>
              <a:buNone/>
            </a:pPr>
            <a:r>
              <a:rPr lang="ru-RU" sz="1600" smtClean="0">
                <a:solidFill>
                  <a:srgbClr val="0033CC"/>
                </a:solidFill>
              </a:rPr>
              <a:t>      город Тверь</a:t>
            </a:r>
          </a:p>
          <a:p>
            <a:pPr>
              <a:lnSpc>
                <a:spcPct val="90000"/>
              </a:lnSpc>
              <a:buFont typeface="Wingdings 2" pitchFamily="18" charset="2"/>
              <a:buChar char=""/>
            </a:pPr>
            <a:r>
              <a:rPr lang="ru-RU" sz="2000" b="1" i="1" smtClean="0"/>
              <a:t>Образование:</a:t>
            </a:r>
          </a:p>
          <a:p>
            <a:pPr>
              <a:lnSpc>
                <a:spcPct val="90000"/>
              </a:lnSpc>
              <a:buFont typeface="Wingdings" pitchFamily="2" charset="2"/>
              <a:buChar char="Ø"/>
            </a:pPr>
            <a:r>
              <a:rPr lang="ru-RU" sz="1600" smtClean="0">
                <a:solidFill>
                  <a:srgbClr val="0033CC"/>
                </a:solidFill>
                <a:latin typeface="Times New Roman" pitchFamily="18" charset="0"/>
                <a:cs typeface="Times New Roman" pitchFamily="18" charset="0"/>
              </a:rPr>
              <a:t>средне - специальное, Тверской педагогический колледж, по специальности                        </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Воспитатель с правом преподавания изодеятельности</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 1999 г.</a:t>
            </a:r>
          </a:p>
          <a:p>
            <a:pPr>
              <a:lnSpc>
                <a:spcPct val="90000"/>
              </a:lnSpc>
              <a:buFont typeface="Wingdings" pitchFamily="2" charset="2"/>
              <a:buChar char="Ø"/>
            </a:pPr>
            <a:r>
              <a:rPr lang="ru-RU" sz="1600" smtClean="0">
                <a:solidFill>
                  <a:srgbClr val="0033CC"/>
                </a:solidFill>
                <a:latin typeface="Times New Roman" pitchFamily="18" charset="0"/>
                <a:cs typeface="Times New Roman" pitchFamily="18" charset="0"/>
              </a:rPr>
              <a:t>высшее, Тверской государственный педагогический университет,                                         по специальности </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Преподаватель дошкольной педагогики и психологии</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 2003г.</a:t>
            </a:r>
          </a:p>
          <a:p>
            <a:pPr>
              <a:lnSpc>
                <a:spcPct val="90000"/>
              </a:lnSpc>
              <a:buFont typeface="Wingdings" pitchFamily="2" charset="2"/>
              <a:buChar char="Ø"/>
            </a:pPr>
            <a:r>
              <a:rPr lang="ru-RU" sz="1600" smtClean="0">
                <a:solidFill>
                  <a:srgbClr val="0033CC"/>
                </a:solidFill>
                <a:latin typeface="Times New Roman" pitchFamily="18" charset="0"/>
                <a:cs typeface="Times New Roman" pitchFamily="18" charset="0"/>
              </a:rPr>
              <a:t>высшее Тверской государственный политехнический институт по специальности </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Бухгалтерский учет, анализ, аудит</a:t>
            </a:r>
            <a:r>
              <a:rPr lang="en-US" sz="1600" smtClean="0">
                <a:solidFill>
                  <a:srgbClr val="0033CC"/>
                </a:solidFill>
                <a:latin typeface="Times New Roman" pitchFamily="18" charset="0"/>
                <a:cs typeface="Times New Roman" pitchFamily="18" charset="0"/>
              </a:rPr>
              <a:t>”</a:t>
            </a:r>
            <a:r>
              <a:rPr lang="ru-RU" sz="1600" smtClean="0">
                <a:solidFill>
                  <a:srgbClr val="0033CC"/>
                </a:solidFill>
                <a:latin typeface="Times New Roman" pitchFamily="18" charset="0"/>
                <a:cs typeface="Times New Roman" pitchFamily="18" charset="0"/>
              </a:rPr>
              <a:t>, 2006г.</a:t>
            </a:r>
          </a:p>
          <a:p>
            <a:pPr>
              <a:lnSpc>
                <a:spcPct val="90000"/>
              </a:lnSpc>
              <a:buFont typeface="Wingdings 2" pitchFamily="18" charset="2"/>
              <a:buChar char=""/>
            </a:pPr>
            <a:r>
              <a:rPr lang="ru-RU" sz="2000" b="1" i="1" smtClean="0"/>
              <a:t>Стаж работы</a:t>
            </a:r>
          </a:p>
          <a:p>
            <a:pPr>
              <a:lnSpc>
                <a:spcPct val="90000"/>
              </a:lnSpc>
              <a:buFontTx/>
              <a:buNone/>
            </a:pPr>
            <a:r>
              <a:rPr lang="ru-RU" sz="1600" smtClean="0">
                <a:solidFill>
                  <a:srgbClr val="0033CC"/>
                </a:solidFill>
                <a:latin typeface="Times New Roman" pitchFamily="18" charset="0"/>
                <a:cs typeface="Times New Roman" pitchFamily="18" charset="0"/>
              </a:rPr>
              <a:t>       В МБДОУ детском саду № 62 г. Твери 15 лет </a:t>
            </a:r>
          </a:p>
          <a:p>
            <a:pPr>
              <a:lnSpc>
                <a:spcPct val="90000"/>
              </a:lnSpc>
              <a:buFont typeface="Wingdings 2" pitchFamily="18" charset="2"/>
              <a:buChar char=""/>
            </a:pPr>
            <a:r>
              <a:rPr lang="ru-RU" sz="2000" b="1" i="1" smtClean="0"/>
              <a:t>Квалификационная категория:</a:t>
            </a:r>
          </a:p>
          <a:p>
            <a:pPr>
              <a:lnSpc>
                <a:spcPct val="90000"/>
              </a:lnSpc>
              <a:buFontTx/>
              <a:buNone/>
            </a:pPr>
            <a:r>
              <a:rPr lang="ru-RU" sz="1600" smtClean="0">
                <a:solidFill>
                  <a:srgbClr val="0033CC"/>
                </a:solidFill>
                <a:latin typeface="Times New Roman" pitchFamily="18" charset="0"/>
                <a:cs typeface="Times New Roman" pitchFamily="18" charset="0"/>
              </a:rPr>
              <a:t>       Высшая (присвоена 2010 г. )</a:t>
            </a:r>
          </a:p>
          <a:p>
            <a:pPr>
              <a:lnSpc>
                <a:spcPct val="90000"/>
              </a:lnSpc>
              <a:buFont typeface="Wingdings 2" pitchFamily="18" charset="2"/>
              <a:buChar char=""/>
            </a:pPr>
            <a:endParaRPr lang="ru-RU" sz="1600" smtClean="0"/>
          </a:p>
        </p:txBody>
      </p:sp>
      <p:sp>
        <p:nvSpPr>
          <p:cNvPr id="4098" name="Rectangle 2"/>
          <p:cNvSpPr>
            <a:spLocks noGrp="1" noChangeArrowheads="1"/>
          </p:cNvSpPr>
          <p:nvPr>
            <p:ph type="title"/>
          </p:nvPr>
        </p:nvSpPr>
        <p:spPr>
          <a:xfrm>
            <a:off x="219075" y="227013"/>
            <a:ext cx="7477125" cy="706437"/>
          </a:xfrm>
        </p:spPr>
        <p:txBody>
          <a:bodyPr rtlCol="0">
            <a:normAutofit fontScale="90000"/>
          </a:bodyPr>
          <a:lstStyle/>
          <a:p>
            <a:pPr fontAlgn="auto">
              <a:spcAft>
                <a:spcPts val="0"/>
              </a:spcAft>
              <a:defRPr/>
            </a:pPr>
            <a:r>
              <a:rPr lang="ru-RU" smtClean="0"/>
              <a:t>Данные о педагоге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320675"/>
            <a:ext cx="7239000" cy="6537325"/>
          </a:xfrm>
        </p:spPr>
        <p:txBody>
          <a:bodyPr/>
          <a:lstStyle/>
          <a:p>
            <a:endParaRPr lang="ru-RU" i="1" smtClean="0">
              <a:solidFill>
                <a:srgbClr val="FF0000"/>
              </a:solidFill>
              <a:latin typeface="Times New Roman" pitchFamily="18" charset="0"/>
              <a:cs typeface="Times New Roman" pitchFamily="18" charset="0"/>
            </a:endParaRPr>
          </a:p>
        </p:txBody>
      </p:sp>
      <p:pic>
        <p:nvPicPr>
          <p:cNvPr id="27651" name="Рисунок 4" descr="NOSMOKING.RU - &amp;Ncy;&amp;IEcy; &amp;Kcy;&amp;Ucy;&amp;Rcy;&amp;Icy;&amp;Mcy;! :: &amp;Pcy;&amp;rcy;&amp;ocy;&amp;scy;&amp;mcy;&amp;ocy;&amp;tcy;&amp;rcy; &amp;tcy;&amp;iecy;&amp;mcy;&amp;ycy; - &amp;YAcy; &amp;bcy;&amp;rcy;&amp;ocy;&amp;scy;&amp;icy;&amp;l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43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23850" y="1484313"/>
            <a:ext cx="8640763" cy="4681537"/>
          </a:xfrm>
        </p:spPr>
        <p:txBody>
          <a:bodyPr/>
          <a:lstStyle/>
          <a:p>
            <a:pPr algn="ctr">
              <a:lnSpc>
                <a:spcPct val="80000"/>
              </a:lnSpc>
              <a:buFontTx/>
              <a:buNone/>
            </a:pPr>
            <a:r>
              <a:rPr lang="ru-RU" sz="1800" smtClean="0">
                <a:latin typeface="Times New Roman" pitchFamily="18" charset="0"/>
                <a:cs typeface="Times New Roman" pitchFamily="18" charset="0"/>
              </a:rPr>
              <a:t>Громова Анжела Александровна чуткий человек, педагог преданный своему делу и беззаветно любящий детей. Жизнерадостная, добрая, приятная в общении, эмоциональная, отзывчивая.  Инициативная, умеет добиваться поставленной цели, её отличает маневренность, умение найти подход к людям. Общительная, контактная, эмоциональная, весёлая, деятельная, с активной жизненной позицией.</a:t>
            </a:r>
          </a:p>
          <a:p>
            <a:pPr algn="ctr">
              <a:lnSpc>
                <a:spcPct val="80000"/>
              </a:lnSpc>
              <a:buFontTx/>
              <a:buNone/>
            </a:pPr>
            <a:r>
              <a:rPr lang="ru-RU" sz="1800" smtClean="0">
                <a:latin typeface="Times New Roman" pitchFamily="18" charset="0"/>
                <a:cs typeface="Times New Roman" pitchFamily="18" charset="0"/>
              </a:rPr>
              <a:t>Доброжелательная, бесконфликтная, умеет отстаивать свою точку зрения. </a:t>
            </a:r>
          </a:p>
          <a:p>
            <a:pPr algn="ctr">
              <a:lnSpc>
                <a:spcPct val="80000"/>
              </a:lnSpc>
              <a:buFontTx/>
              <a:buNone/>
            </a:pPr>
            <a:r>
              <a:rPr lang="ru-RU" sz="1800" smtClean="0">
                <a:latin typeface="Times New Roman" pitchFamily="18" charset="0"/>
                <a:cs typeface="Times New Roman" pitchFamily="18" charset="0"/>
              </a:rPr>
              <a:t>Всегда готова прийти на помощь. Целеустремлённая, энергичная.</a:t>
            </a:r>
          </a:p>
          <a:p>
            <a:pPr algn="ctr">
              <a:lnSpc>
                <a:spcPct val="80000"/>
              </a:lnSpc>
              <a:buFontTx/>
              <a:buNone/>
            </a:pPr>
            <a:r>
              <a:rPr lang="ru-RU" sz="1800" smtClean="0">
                <a:latin typeface="Times New Roman" pitchFamily="18" charset="0"/>
                <a:cs typeface="Times New Roman" pitchFamily="18" charset="0"/>
              </a:rPr>
              <a:t>Анжела Александровна  всегда в поиске новых средств и форм обучения и воспитания дошкольников, полна сил, энергии, задора и творческих замыслов.</a:t>
            </a:r>
          </a:p>
          <a:p>
            <a:pPr algn="ctr">
              <a:lnSpc>
                <a:spcPct val="80000"/>
              </a:lnSpc>
              <a:buFontTx/>
              <a:buNone/>
            </a:pPr>
            <a:r>
              <a:rPr lang="ru-RU" sz="1800" smtClean="0">
                <a:latin typeface="Times New Roman" pitchFamily="18" charset="0"/>
                <a:cs typeface="Times New Roman" pitchFamily="18" charset="0"/>
              </a:rPr>
              <a:t> Знает психологию детей, педагогические методики, находится в постоянном поиске новых подходов к воспитанию детей, умеет найти подход к разным по характеру детям.</a:t>
            </a:r>
          </a:p>
          <a:p>
            <a:pPr algn="ctr">
              <a:lnSpc>
                <a:spcPct val="80000"/>
              </a:lnSpc>
              <a:buFontTx/>
              <a:buNone/>
            </a:pPr>
            <a:r>
              <a:rPr lang="ru-RU" sz="1800" smtClean="0">
                <a:latin typeface="Times New Roman" pitchFamily="18" charset="0"/>
                <a:cs typeface="Times New Roman" pitchFamily="18" charset="0"/>
              </a:rPr>
              <a:t> Она эффективно применяет в образовательной деятельности новейшие технологии, активно содействует развитию интеллектуального, нравственного, коммуникативного потенциалов личности каждого ребенка.  В ее работе  все продумано до мелочей, один вид деятельности сменяется другим, и каждый  требует от детей не просто механического выполнения, а заставляет воображать, сравнивать, сопоставлять, делать выводы.    </a:t>
            </a:r>
          </a:p>
          <a:p>
            <a:pPr algn="ctr">
              <a:lnSpc>
                <a:spcPct val="80000"/>
              </a:lnSpc>
              <a:buFontTx/>
              <a:buNone/>
            </a:pPr>
            <a:r>
              <a:rPr lang="ru-RU" sz="1800" smtClean="0">
                <a:latin typeface="Times New Roman" pitchFamily="18" charset="0"/>
                <a:cs typeface="Times New Roman" pitchFamily="18" charset="0"/>
              </a:rPr>
              <a:t>Своим опытом работы она охотно делится  с коллегами. Ею проведено много открытых занятий, неоднократно выступала перед воспитателями и родителями.</a:t>
            </a:r>
          </a:p>
          <a:p>
            <a:pPr algn="ctr">
              <a:lnSpc>
                <a:spcPct val="80000"/>
              </a:lnSpc>
              <a:buFontTx/>
              <a:buNone/>
            </a:pPr>
            <a:r>
              <a:rPr lang="ru-RU" sz="1800" smtClean="0">
                <a:latin typeface="Times New Roman" pitchFamily="18" charset="0"/>
                <a:cs typeface="Times New Roman" pitchFamily="18" charset="0"/>
              </a:rPr>
              <a:t>  Анжела Александровна пользуется заслуженным уважением среди коллег.</a:t>
            </a:r>
          </a:p>
        </p:txBody>
      </p:sp>
      <p:sp>
        <p:nvSpPr>
          <p:cNvPr id="5122" name="Rectangle 2"/>
          <p:cNvSpPr>
            <a:spLocks noGrp="1" noChangeArrowheads="1"/>
          </p:cNvSpPr>
          <p:nvPr>
            <p:ph type="title"/>
          </p:nvPr>
        </p:nvSpPr>
        <p:spPr>
          <a:xfrm>
            <a:off x="0" y="227013"/>
            <a:ext cx="8459788" cy="897731"/>
          </a:xfrm>
        </p:spPr>
        <p:txBody>
          <a:bodyPr rtlCol="0">
            <a:normAutofit fontScale="90000"/>
          </a:bodyPr>
          <a:lstStyle/>
          <a:p>
            <a:pPr fontAlgn="auto">
              <a:spcAft>
                <a:spcPts val="0"/>
              </a:spcAft>
              <a:defRPr/>
            </a:pPr>
            <a:r>
              <a:rPr lang="ru-RU" sz="2400" dirty="0" smtClean="0"/>
              <a:t/>
            </a:r>
            <a:br>
              <a:rPr lang="ru-RU" sz="2400" dirty="0" smtClean="0"/>
            </a:br>
            <a:r>
              <a:rPr lang="ru-RU" sz="2400" dirty="0" smtClean="0"/>
              <a:t>Отзыв   </a:t>
            </a:r>
            <a:br>
              <a:rPr lang="ru-RU" sz="2400" dirty="0" smtClean="0"/>
            </a:br>
            <a:r>
              <a:rPr lang="ru-RU" sz="2400" dirty="0" smtClean="0"/>
              <a:t>коллег</a:t>
            </a:r>
            <a:r>
              <a:rPr lang="en-US" sz="2400" dirty="0" smtClean="0"/>
              <a:t> </a:t>
            </a:r>
            <a:r>
              <a:rPr lang="ru-RU" sz="2400" dirty="0" smtClean="0"/>
              <a:t>Беляковой Л.В., Шутовой Л.М, </a:t>
            </a:r>
            <a:r>
              <a:rPr lang="ru-RU" sz="2400" dirty="0" err="1" smtClean="0"/>
              <a:t>ВеригинойА.А</a:t>
            </a:r>
            <a:r>
              <a:rPr lang="ru-RU" sz="2400" dirty="0" smtClean="0"/>
              <a:t>.    </a:t>
            </a:r>
            <a:r>
              <a:rPr lang="ru-RU" sz="2400" dirty="0"/>
              <a:t>о</a:t>
            </a:r>
            <a:r>
              <a:rPr lang="ru-RU" sz="2400" dirty="0" smtClean="0"/>
              <a:t>                                  </a:t>
            </a:r>
            <a:r>
              <a:rPr lang="ru-RU" sz="2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Громовой Анжеле </a:t>
            </a:r>
            <a:r>
              <a:rPr lang="ru-RU"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Александровне</a:t>
            </a:r>
            <a:r>
              <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endParaRPr lang="ru-RU"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125538"/>
            <a:ext cx="9036050" cy="5732462"/>
          </a:xfrm>
        </p:spPr>
        <p:txBody>
          <a:bodyPr rtlCol="0">
            <a:normAutofit fontScale="92500" lnSpcReduction="10000"/>
          </a:bodyPr>
          <a:lstStyle/>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Мы, родители МБДОУ № 62, 2 младшей группы выражаем огромную благодарность  воспитателю наших детей  Громовой Анжеле Александровне.</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Хотим отметить ее высокий профессионализм, чуткое отношение к детям, заботу, внимание, индивидуальный подход к каждой семье, доброту и теплоту. Воспитательный процесс организован таким образом, что учитываются все мелочи повседневной жизни в социуме, в семье, в коллективе.</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Каждое утро в детском саду, наших детей   ждет теплая, уютная обстановка. При входе в группу нас встречает заботливая и внимательная воспитательница, которая всегда вежлива и приветлива.</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В группе царит комфортная теплая обстановка, благодаря пониманию и равноправию.</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Анжела Александровна стремятся сделать из наших детей полноценных личностей, активных участников детского коллектива, учит быть честными, добрыми, открытыми и заботливыми. Она учит малышей дружить и уважать друг друга, творить и фантазировать, ценить прекрасное, любить свою семью и свою Землю. К детям всегда относится с большой заботой и пониманием. В ней сочетается огромное трудолюбие, любовь к своей профессии, детям, стремление к творчеству.  Наш воспитатель  проводит с детьми очень интересные занятия, стараясь занять их различными видами деятельности и в совокупности обеспечить ребенку нужный разнообразный личностный рост. Наши детки с радостью показывают нам свои поделки, с интересом дома повторяют сделанное. Шаг за шагом, под чутким руководством этого воспитателя наши дети познают окружающий мир, радость дружбы, творчества, самостоятельной деятельности, познают свои личные возможности. Здесь нет отбора по принципу: талантлив или нет. Все дети учатся создавать «шедевры творчества». Спасибо ей за это.</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В раздевалке группы постоянно демонстрируются работы наших детей, выставляются детские поделки. Так же там присутствует полезная и интересная информация для родителей: как растут и развиваются наши детки, какие занятия в течение дня у них проводятся и чем они питаются.</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Так же полезную информацию Анжела Александровна предоставляет нам на собраниях, которые четко спланированы.  Ни один родитель не уходит с собрания с вопросами.</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За время пребывания в садике у наших детей значительно расширился кругозор, обогатилась речь, появилось желание учиться еще чему-то.</a:t>
            </a:r>
          </a:p>
          <a:p>
            <a:pPr marL="274320" indent="-6350" fontAlgn="auto">
              <a:lnSpc>
                <a:spcPct val="80000"/>
              </a:lnSpc>
              <a:spcAft>
                <a:spcPts val="0"/>
              </a:spcAft>
              <a:buFontTx/>
              <a:buNone/>
              <a:defRPr/>
            </a:pPr>
            <a:r>
              <a:rPr lang="ru-RU" sz="1400" dirty="0" smtClean="0">
                <a:latin typeface="Times New Roman" pitchFamily="18" charset="0"/>
                <a:cs typeface="Times New Roman" pitchFamily="18" charset="0"/>
              </a:rPr>
              <a:t>   Мы полностью доверяем нашему воспитателю, ведь оставляя наших деток практически на весь день, родителю очень важно знать, что его чадо в надежных руках. Очень важно, что с ранних лет наш ребенок встретился с доброжелательным, уважительным и мудрым отношением к себе в детском саду. Анжела Александровна смогла создать в группе дружный детский коллектив.  Мы очень им благодарны и говорим: «СПАСИБО! НАМ ОЧЕНЬ С ВАМИ </a:t>
            </a:r>
            <a:r>
              <a:rPr lang="ru-RU" sz="1300" dirty="0" smtClean="0"/>
              <a:t>ПОВЕЗЛО!»</a:t>
            </a:r>
          </a:p>
          <a:p>
            <a:pPr marL="274320" indent="-274320" fontAlgn="auto">
              <a:lnSpc>
                <a:spcPct val="80000"/>
              </a:lnSpc>
              <a:spcAft>
                <a:spcPts val="0"/>
              </a:spcAft>
              <a:buFontTx/>
              <a:buNone/>
              <a:defRPr/>
            </a:pPr>
            <a:r>
              <a:rPr lang="ru-RU" sz="1200" dirty="0" smtClean="0"/>
              <a:t>Родительский коллектив МБДОУ № 62, 2 младшей группы:</a:t>
            </a:r>
          </a:p>
          <a:p>
            <a:pPr marL="274320" indent="-274320" fontAlgn="auto">
              <a:lnSpc>
                <a:spcPct val="80000"/>
              </a:lnSpc>
              <a:spcAft>
                <a:spcPts val="0"/>
              </a:spcAft>
              <a:buFont typeface="Wingdings 2"/>
              <a:buChar char=""/>
              <a:defRPr/>
            </a:pPr>
            <a:r>
              <a:rPr lang="ru-RU" sz="1200" dirty="0" err="1" smtClean="0"/>
              <a:t>Колышкова</a:t>
            </a:r>
            <a:r>
              <a:rPr lang="ru-RU" sz="1200" dirty="0" smtClean="0"/>
              <a:t> Надежда                                                                             Волкова Юлия</a:t>
            </a:r>
          </a:p>
          <a:p>
            <a:pPr marL="274320" indent="-274320" fontAlgn="auto">
              <a:lnSpc>
                <a:spcPct val="80000"/>
              </a:lnSpc>
              <a:spcAft>
                <a:spcPts val="0"/>
              </a:spcAft>
              <a:buFont typeface="Wingdings 2"/>
              <a:buChar char=""/>
              <a:defRPr/>
            </a:pPr>
            <a:r>
              <a:rPr lang="ru-RU" sz="1200" dirty="0" smtClean="0"/>
              <a:t>Цвылева Ольга                                                                                      </a:t>
            </a:r>
            <a:r>
              <a:rPr lang="ru-RU" sz="1200" dirty="0" err="1" smtClean="0"/>
              <a:t>Грац</a:t>
            </a:r>
            <a:r>
              <a:rPr lang="ru-RU" sz="1200" dirty="0" smtClean="0"/>
              <a:t> Ольга</a:t>
            </a:r>
          </a:p>
          <a:p>
            <a:pPr marL="274320" indent="-274320" fontAlgn="auto">
              <a:lnSpc>
                <a:spcPct val="80000"/>
              </a:lnSpc>
              <a:spcAft>
                <a:spcPts val="0"/>
              </a:spcAft>
              <a:buFont typeface="Wingdings 2"/>
              <a:buChar char=""/>
              <a:defRPr/>
            </a:pPr>
            <a:r>
              <a:rPr lang="ru-RU" sz="1200" dirty="0" smtClean="0"/>
              <a:t>Федулова Оксана	                                                                         </a:t>
            </a:r>
            <a:r>
              <a:rPr lang="ru-RU" sz="1200" dirty="0" err="1" smtClean="0"/>
              <a:t>Некрас</a:t>
            </a:r>
            <a:r>
              <a:rPr lang="ru-RU" sz="1200" dirty="0" smtClean="0"/>
              <a:t> Екатерина</a:t>
            </a:r>
          </a:p>
          <a:p>
            <a:pPr marL="274320" indent="-274320" fontAlgn="auto">
              <a:lnSpc>
                <a:spcPct val="80000"/>
              </a:lnSpc>
              <a:spcAft>
                <a:spcPts val="0"/>
              </a:spcAft>
              <a:buFont typeface="Wingdings 2"/>
              <a:buChar char=""/>
              <a:defRPr/>
            </a:pPr>
            <a:r>
              <a:rPr lang="ru-RU" sz="1200" dirty="0" smtClean="0"/>
              <a:t>Жарова Елена                                                                                        Куликова Ольга</a:t>
            </a:r>
          </a:p>
          <a:p>
            <a:pPr marL="274320" indent="-274320" fontAlgn="auto">
              <a:lnSpc>
                <a:spcPct val="80000"/>
              </a:lnSpc>
              <a:spcAft>
                <a:spcPts val="0"/>
              </a:spcAft>
              <a:buFont typeface="Wingdings 2"/>
              <a:buChar char=""/>
              <a:defRPr/>
            </a:pPr>
            <a:r>
              <a:rPr lang="ru-RU" sz="1200" dirty="0" err="1" smtClean="0"/>
              <a:t>Баронкина</a:t>
            </a:r>
            <a:r>
              <a:rPr lang="ru-RU" sz="1200" dirty="0" smtClean="0"/>
              <a:t> Татьяна</a:t>
            </a:r>
            <a:br>
              <a:rPr lang="ru-RU" sz="1200" dirty="0" smtClean="0"/>
            </a:br>
            <a:r>
              <a:rPr lang="ru-RU" sz="800" dirty="0" smtClean="0"/>
              <a:t/>
            </a:r>
            <a:br>
              <a:rPr lang="ru-RU" sz="800" dirty="0" smtClean="0"/>
            </a:br>
            <a:endParaRPr lang="ru-RU" sz="800" dirty="0" smtClean="0"/>
          </a:p>
        </p:txBody>
      </p:sp>
      <p:sp>
        <p:nvSpPr>
          <p:cNvPr id="6146" name="Rectangle 2"/>
          <p:cNvSpPr>
            <a:spLocks noGrp="1" noChangeArrowheads="1"/>
          </p:cNvSpPr>
          <p:nvPr>
            <p:ph type="title"/>
          </p:nvPr>
        </p:nvSpPr>
        <p:spPr>
          <a:xfrm>
            <a:off x="398463" y="188913"/>
            <a:ext cx="8745537" cy="765175"/>
          </a:xfrm>
        </p:spPr>
        <p:txBody>
          <a:bodyPr rtlCol="0">
            <a:noAutofit/>
          </a:bodyPr>
          <a:lstStyle/>
          <a:p>
            <a:pPr fontAlgn="auto">
              <a:spcAft>
                <a:spcPts val="0"/>
              </a:spcAft>
              <a:defRPr/>
            </a:pPr>
            <a:r>
              <a:rPr lang="ru-RU" sz="1800" dirty="0" smtClean="0">
                <a:solidFill>
                  <a:srgbClr val="FF0000"/>
                </a:solidFill>
              </a:rPr>
              <a:t/>
            </a:r>
            <a:br>
              <a:rPr lang="ru-RU" sz="1800" dirty="0" smtClean="0">
                <a:solidFill>
                  <a:srgbClr val="FF0000"/>
                </a:solidFill>
              </a:rPr>
            </a:br>
            <a:r>
              <a:rPr lang="ru-RU" sz="1800" dirty="0" smtClean="0">
                <a:solidFill>
                  <a:srgbClr val="FF0000"/>
                </a:solidFill>
              </a:rPr>
              <a:t> </a:t>
            </a:r>
            <a:r>
              <a:rPr lang="ru-RU" sz="2000" b="1" i="1" dirty="0" smtClean="0">
                <a:solidFill>
                  <a:schemeClr val="bg2">
                    <a:lumMod val="25000"/>
                  </a:schemeClr>
                </a:solidFill>
                <a:latin typeface="Times New Roman" pitchFamily="18" charset="0"/>
                <a:cs typeface="Times New Roman" pitchFamily="18" charset="0"/>
              </a:rPr>
              <a:t>Отзыв родителей</a:t>
            </a:r>
            <a:br>
              <a:rPr lang="ru-RU" sz="2000" b="1" i="1" dirty="0" smtClean="0">
                <a:solidFill>
                  <a:schemeClr val="bg2">
                    <a:lumMod val="25000"/>
                  </a:schemeClr>
                </a:solidFill>
                <a:latin typeface="Times New Roman" pitchFamily="18" charset="0"/>
                <a:cs typeface="Times New Roman" pitchFamily="18" charset="0"/>
              </a:rPr>
            </a:br>
            <a:r>
              <a:rPr lang="ru-RU" sz="2000" b="1" i="1" dirty="0" smtClean="0">
                <a:solidFill>
                  <a:schemeClr val="bg2">
                    <a:lumMod val="25000"/>
                  </a:schemeClr>
                </a:solidFill>
                <a:latin typeface="Times New Roman" pitchFamily="18" charset="0"/>
                <a:cs typeface="Times New Roman" pitchFamily="18" charset="0"/>
              </a:rPr>
              <a:t> о работе воспитателя  МБДОУ детского сада № 62                                                                                                                                 Громовой Анжеле Александровне</a:t>
            </a:r>
            <a:r>
              <a:rPr lang="ru-RU" sz="2000" dirty="0" smtClean="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p:nvPr>
        </p:nvSpPr>
        <p:spPr>
          <a:xfrm>
            <a:off x="219075" y="227013"/>
            <a:ext cx="8674100" cy="5868987"/>
          </a:xfrm>
        </p:spPr>
        <p:txBody>
          <a:bodyPr rtlCol="0">
            <a:normAutofit fontScale="92500" lnSpcReduction="10000"/>
          </a:bodyPr>
          <a:lstStyle/>
          <a:p>
            <a:pPr marL="274320" indent="-274320" algn="ctr" fontAlgn="auto">
              <a:spcAft>
                <a:spcPts val="0"/>
              </a:spcAft>
              <a:defRPr/>
            </a:pPr>
            <a:endParaRPr lang="ru-RU" sz="2000" b="1" i="1" dirty="0" smtClean="0"/>
          </a:p>
          <a:p>
            <a:pPr marL="274320" indent="-274320" algn="ctr" fontAlgn="auto">
              <a:spcAft>
                <a:spcPts val="0"/>
              </a:spcAft>
              <a:defRPr/>
            </a:pPr>
            <a:r>
              <a:rPr lang="ru-RU" sz="2000" b="1" i="1" dirty="0" smtClean="0">
                <a:solidFill>
                  <a:srgbClr val="C00000"/>
                </a:solidFill>
              </a:rPr>
              <a:t>Мое жизненное кредо:</a:t>
            </a:r>
            <a:br>
              <a:rPr lang="ru-RU" sz="2000" b="1" i="1" dirty="0" smtClean="0">
                <a:solidFill>
                  <a:srgbClr val="C00000"/>
                </a:solidFill>
              </a:rPr>
            </a:br>
            <a:r>
              <a:rPr lang="ru-RU" sz="2000" dirty="0" smtClean="0">
                <a:solidFill>
                  <a:srgbClr val="C00000"/>
                </a:solidFill>
              </a:rPr>
              <a:t>"Уважайте текущий час и сегодняшний день!.. Уважайте каждую отдельную минуту, ибо умрет она и никогда не повторится".</a:t>
            </a:r>
          </a:p>
          <a:p>
            <a:pPr marL="274320" indent="-274320" algn="ctr" fontAlgn="auto">
              <a:spcAft>
                <a:spcPts val="0"/>
              </a:spcAft>
              <a:defRPr/>
            </a:pPr>
            <a:endParaRPr lang="ru-RU" sz="2000" dirty="0" smtClean="0">
              <a:solidFill>
                <a:srgbClr val="C00000"/>
              </a:solidFill>
            </a:endParaRPr>
          </a:p>
          <a:p>
            <a:pPr marL="274320" indent="-274320" algn="ctr" fontAlgn="auto">
              <a:spcAft>
                <a:spcPts val="0"/>
              </a:spcAft>
              <a:defRPr/>
            </a:pPr>
            <a:r>
              <a:rPr lang="ru-RU" sz="2000" b="1" i="1" dirty="0" smtClean="0">
                <a:solidFill>
                  <a:srgbClr val="C00000"/>
                </a:solidFill>
              </a:rPr>
              <a:t>Мое педагогическое кредо:</a:t>
            </a:r>
          </a:p>
          <a:p>
            <a:pPr marL="0" indent="0" algn="ctr" fontAlgn="auto">
              <a:spcAft>
                <a:spcPts val="0"/>
              </a:spcAft>
              <a:buFont typeface="Symbol" pitchFamily="18" charset="2"/>
              <a:buNone/>
              <a:defRPr/>
            </a:pPr>
            <a:r>
              <a:rPr lang="ru-RU" sz="2000" i="1" dirty="0">
                <a:solidFill>
                  <a:srgbClr val="C00000"/>
                </a:solidFill>
              </a:rPr>
              <a:t>«Мудрость ребенка важнее знаний взрослого</a:t>
            </a:r>
            <a:r>
              <a:rPr lang="ru-RU" sz="2000" i="1" dirty="0" smtClean="0">
                <a:solidFill>
                  <a:srgbClr val="C00000"/>
                </a:solidFill>
              </a:rPr>
              <a:t>»</a:t>
            </a:r>
            <a:r>
              <a:rPr lang="ru-RU" sz="2000" dirty="0" smtClean="0">
                <a:solidFill>
                  <a:srgbClr val="C00000"/>
                </a:solidFill>
              </a:rPr>
              <a:t>.</a:t>
            </a:r>
          </a:p>
          <a:p>
            <a:pPr marL="0" indent="0" algn="ctr" fontAlgn="auto">
              <a:spcAft>
                <a:spcPts val="0"/>
              </a:spcAft>
              <a:buFont typeface="Symbol" pitchFamily="18" charset="2"/>
              <a:buNone/>
              <a:defRPr/>
            </a:pPr>
            <a:endParaRPr lang="ru-RU" sz="2000" b="1" i="1" dirty="0" smtClean="0">
              <a:solidFill>
                <a:srgbClr val="C00000"/>
              </a:solidFill>
            </a:endParaRPr>
          </a:p>
          <a:p>
            <a:pPr marL="274320" indent="-274320" algn="ctr" fontAlgn="auto">
              <a:spcAft>
                <a:spcPts val="0"/>
              </a:spcAft>
              <a:defRPr/>
            </a:pPr>
            <a:r>
              <a:rPr lang="ru-RU" sz="2000" b="1" i="1" dirty="0" smtClean="0">
                <a:solidFill>
                  <a:srgbClr val="C00000"/>
                </a:solidFill>
              </a:rPr>
              <a:t>Мои принципы работы</a:t>
            </a:r>
            <a:r>
              <a:rPr lang="ru-RU" sz="1600" dirty="0" smtClean="0">
                <a:solidFill>
                  <a:srgbClr val="C00000"/>
                </a:solidFill>
              </a:rPr>
              <a:t>:</a:t>
            </a:r>
          </a:p>
          <a:p>
            <a:pPr marL="274320" indent="-274320" algn="ctr" fontAlgn="auto">
              <a:spcAft>
                <a:spcPts val="0"/>
              </a:spcAft>
              <a:buFontTx/>
              <a:buNone/>
              <a:defRPr/>
            </a:pPr>
            <a:r>
              <a:rPr lang="ru-RU" sz="2000" dirty="0" smtClean="0">
                <a:solidFill>
                  <a:srgbClr val="C00000"/>
                </a:solidFill>
              </a:rPr>
              <a:t>С детьми всегда должна  быть рядом, </a:t>
            </a:r>
          </a:p>
          <a:p>
            <a:pPr marL="274320" indent="-274320" algn="ctr" fontAlgn="auto">
              <a:spcAft>
                <a:spcPts val="0"/>
              </a:spcAft>
              <a:buFontTx/>
              <a:buNone/>
              <a:defRPr/>
            </a:pPr>
            <a:r>
              <a:rPr lang="ru-RU" sz="2000" dirty="0" smtClean="0">
                <a:solidFill>
                  <a:srgbClr val="C00000"/>
                </a:solidFill>
              </a:rPr>
              <a:t>Даря тепло и согревая взглядом,</a:t>
            </a:r>
          </a:p>
          <a:p>
            <a:pPr marL="274320" indent="-274320" algn="ctr" fontAlgn="auto">
              <a:spcAft>
                <a:spcPts val="0"/>
              </a:spcAft>
              <a:buFontTx/>
              <a:buNone/>
              <a:defRPr/>
            </a:pPr>
            <a:r>
              <a:rPr lang="ru-RU" sz="2000" dirty="0" smtClean="0">
                <a:solidFill>
                  <a:srgbClr val="C00000"/>
                </a:solidFill>
              </a:rPr>
              <a:t>Их в мир прекрасного ввести,</a:t>
            </a:r>
          </a:p>
          <a:p>
            <a:pPr marL="274320" indent="-274320" algn="ctr" fontAlgn="auto">
              <a:spcAft>
                <a:spcPts val="0"/>
              </a:spcAft>
              <a:buFontTx/>
              <a:buNone/>
              <a:defRPr/>
            </a:pPr>
            <a:r>
              <a:rPr lang="ru-RU" sz="2000" dirty="0" smtClean="0">
                <a:solidFill>
                  <a:srgbClr val="C00000"/>
                </a:solidFill>
              </a:rPr>
              <a:t>И помнить заповедь « Не навреди!» </a:t>
            </a:r>
          </a:p>
          <a:p>
            <a:pPr marL="274320" indent="-274320" algn="ctr" fontAlgn="auto">
              <a:spcAft>
                <a:spcPts val="0"/>
              </a:spcAft>
              <a:buFontTx/>
              <a:buNone/>
              <a:defRPr/>
            </a:pPr>
            <a:endParaRPr lang="ru-RU" sz="2000" dirty="0" smtClean="0">
              <a:solidFill>
                <a:srgbClr val="C00000"/>
              </a:solidFill>
            </a:endParaRPr>
          </a:p>
          <a:p>
            <a:pPr marL="274320" indent="-274320" algn="ctr" fontAlgn="auto">
              <a:spcAft>
                <a:spcPts val="0"/>
              </a:spcAft>
              <a:buFontTx/>
              <a:buNone/>
              <a:defRPr/>
            </a:pPr>
            <a:r>
              <a:rPr lang="ru-RU" sz="2000" dirty="0" smtClean="0">
                <a:solidFill>
                  <a:srgbClr val="C00000"/>
                </a:solidFill>
              </a:rPr>
              <a:t>Уметь вставать на позицию ребенка, видеть в нем личность , индивидуальность;</a:t>
            </a:r>
          </a:p>
          <a:p>
            <a:pPr marL="274320" indent="-274320" algn="ctr" fontAlgn="auto">
              <a:spcAft>
                <a:spcPts val="0"/>
              </a:spcAft>
              <a:buFontTx/>
              <a:buNone/>
              <a:defRPr/>
            </a:pPr>
            <a:r>
              <a:rPr lang="ru-RU" sz="2000" dirty="0" smtClean="0">
                <a:solidFill>
                  <a:srgbClr val="C00000"/>
                </a:solidFill>
              </a:rPr>
              <a:t>Помогать ребенку быть социально</a:t>
            </a:r>
          </a:p>
          <a:p>
            <a:pPr marL="274320" indent="-274320" algn="ctr" fontAlgn="auto">
              <a:spcAft>
                <a:spcPts val="0"/>
              </a:spcAft>
              <a:buFontTx/>
              <a:buNone/>
              <a:defRPr/>
            </a:pPr>
            <a:r>
              <a:rPr lang="ru-RU" sz="2000" dirty="0" smtClean="0">
                <a:solidFill>
                  <a:srgbClr val="C00000"/>
                </a:solidFill>
              </a:rPr>
              <a:t>значимым и успешным;</a:t>
            </a:r>
          </a:p>
          <a:p>
            <a:pPr marL="274320" indent="-274320" algn="ctr" fontAlgn="auto">
              <a:spcAft>
                <a:spcPts val="0"/>
              </a:spcAft>
              <a:buFontTx/>
              <a:buNone/>
              <a:defRPr/>
            </a:pPr>
            <a:r>
              <a:rPr lang="ru-RU" sz="2000" dirty="0" smtClean="0">
                <a:solidFill>
                  <a:srgbClr val="C00000"/>
                </a:solidFill>
              </a:rPr>
              <a:t>Формирование активного, инициативного, самостоятельного ребенка.</a:t>
            </a:r>
          </a:p>
          <a:p>
            <a:pPr marL="274320" indent="-274320" fontAlgn="auto">
              <a:spcAft>
                <a:spcPts val="0"/>
              </a:spcAft>
              <a:defRPr/>
            </a:pPr>
            <a:endParaRPr lang="ru-RU" sz="2000" dirty="0" smtClean="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81075"/>
            <a:ext cx="8748713" cy="4895850"/>
          </a:xfrm>
        </p:spPr>
        <p:txBody>
          <a:bodyPr rtlCol="0">
            <a:normAutofit/>
          </a:bodyPr>
          <a:lstStyle/>
          <a:p>
            <a:pPr marL="609600" indent="-609600" algn="ctr" fontAlgn="auto">
              <a:spcAft>
                <a:spcPts val="0"/>
              </a:spcAft>
              <a:buFontTx/>
              <a:buAutoNum type="arabicPeriod"/>
              <a:defRPr/>
            </a:pPr>
            <a:r>
              <a:rPr lang="ru-RU" sz="2000" b="1" dirty="0" smtClean="0">
                <a:solidFill>
                  <a:schemeClr val="tx2">
                    <a:lumMod val="75000"/>
                  </a:schemeClr>
                </a:solidFill>
              </a:rPr>
              <a:t>Внедрение в практику работы ДОУ метода  экспериментирования, как средство развития познавательного интереса с ознакомлением с неживой природой. </a:t>
            </a:r>
          </a:p>
          <a:p>
            <a:pPr marL="609600" indent="-609600" fontAlgn="auto">
              <a:spcAft>
                <a:spcPts val="0"/>
              </a:spcAft>
              <a:buFontTx/>
              <a:buNone/>
              <a:defRPr/>
            </a:pPr>
            <a:endParaRPr lang="ru-RU" b="1" dirty="0" smtClean="0">
              <a:solidFill>
                <a:srgbClr val="0033CC"/>
              </a:solidFill>
            </a:endParaRPr>
          </a:p>
          <a:p>
            <a:pPr marL="609600" indent="-609600" fontAlgn="auto">
              <a:spcAft>
                <a:spcPts val="0"/>
              </a:spcAft>
              <a:buFontTx/>
              <a:buNone/>
              <a:defRPr/>
            </a:pPr>
            <a:endParaRPr lang="ru-RU" b="1" dirty="0" smtClean="0">
              <a:solidFill>
                <a:srgbClr val="0033CC"/>
              </a:solidFill>
            </a:endParaRPr>
          </a:p>
          <a:p>
            <a:pPr marL="609600" indent="-609600" fontAlgn="auto">
              <a:spcAft>
                <a:spcPts val="0"/>
              </a:spcAft>
              <a:buFontTx/>
              <a:buAutoNum type="arabicPeriod"/>
              <a:defRPr/>
            </a:pPr>
            <a:endParaRPr lang="ru-RU" dirty="0" smtClean="0"/>
          </a:p>
        </p:txBody>
      </p:sp>
      <p:sp>
        <p:nvSpPr>
          <p:cNvPr id="13315" name="Rectangle 2"/>
          <p:cNvSpPr>
            <a:spLocks noGrp="1" noChangeArrowheads="1"/>
          </p:cNvSpPr>
          <p:nvPr>
            <p:ph type="title"/>
          </p:nvPr>
        </p:nvSpPr>
        <p:spPr/>
        <p:txBody>
          <a:bodyPr/>
          <a:lstStyle/>
          <a:p>
            <a:r>
              <a:rPr lang="ru-RU" altLang="ru-RU" sz="2800" b="1" i="1" smtClean="0">
                <a:solidFill>
                  <a:srgbClr val="C00000"/>
                </a:solidFill>
              </a:rPr>
              <a:t>Приоритетные направления в работе:</a:t>
            </a:r>
            <a:br>
              <a:rPr lang="ru-RU" altLang="ru-RU" sz="2800" b="1" i="1" smtClean="0">
                <a:solidFill>
                  <a:srgbClr val="C00000"/>
                </a:solidFill>
              </a:rPr>
            </a:br>
            <a:endParaRPr lang="ru-RU" sz="2800" b="1" i="1" smtClean="0">
              <a:solidFill>
                <a:srgbClr val="C00000"/>
              </a:solidFill>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349500"/>
            <a:ext cx="45005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DSC_1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7300"/>
            <a:ext cx="4572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DSC_17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76475"/>
            <a:ext cx="3848100" cy="2576513"/>
          </a:xfrm>
        </p:spPr>
      </p:pic>
      <p:sp>
        <p:nvSpPr>
          <p:cNvPr id="14339" name="Rectangle 4"/>
          <p:cNvSpPr>
            <a:spLocks noGrp="1" noChangeArrowheads="1"/>
          </p:cNvSpPr>
          <p:nvPr>
            <p:ph type="title"/>
          </p:nvPr>
        </p:nvSpPr>
        <p:spPr/>
        <p:txBody>
          <a:bodyPr/>
          <a:lstStyle/>
          <a:p>
            <a:r>
              <a:rPr lang="ru-RU" sz="1800" smtClean="0"/>
              <a:t/>
            </a:r>
            <a:br>
              <a:rPr lang="ru-RU" sz="1800" smtClean="0"/>
            </a:br>
            <a:r>
              <a:rPr lang="ru-RU" sz="1800" smtClean="0"/>
              <a:t/>
            </a:r>
            <a:br>
              <a:rPr lang="ru-RU" sz="1800" smtClean="0"/>
            </a:br>
            <a:endParaRPr lang="ru-RU" sz="1000" smtClean="0"/>
          </a:p>
        </p:txBody>
      </p:sp>
      <p:sp>
        <p:nvSpPr>
          <p:cNvPr id="12292" name="Rectangle 7"/>
          <p:cNvSpPr>
            <a:spLocks noChangeArrowheads="1"/>
          </p:cNvSpPr>
          <p:nvPr/>
        </p:nvSpPr>
        <p:spPr bwMode="auto">
          <a:xfrm>
            <a:off x="0" y="0"/>
            <a:ext cx="914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ru-RU" b="1" i="1" dirty="0">
                <a:solidFill>
                  <a:srgbClr val="0033CC"/>
                </a:solidFill>
              </a:rPr>
              <a:t/>
            </a:r>
            <a:br>
              <a:rPr lang="ru-RU" b="1" i="1" dirty="0">
                <a:solidFill>
                  <a:srgbClr val="0033CC"/>
                </a:solidFill>
              </a:rPr>
            </a:br>
            <a:r>
              <a:rPr lang="en-US" b="1" i="1" dirty="0" err="1">
                <a:solidFill>
                  <a:schemeClr val="tx2">
                    <a:lumMod val="75000"/>
                  </a:schemeClr>
                </a:solidFill>
              </a:rPr>
              <a:t>Экспериментируя</a:t>
            </a:r>
            <a:r>
              <a:rPr lang="en-US" b="1" i="1" dirty="0">
                <a:solidFill>
                  <a:schemeClr val="tx2">
                    <a:lumMod val="75000"/>
                  </a:schemeClr>
                </a:solidFill>
              </a:rPr>
              <a:t>, </a:t>
            </a:r>
            <a:r>
              <a:rPr lang="en-US" b="1" i="1" dirty="0" err="1">
                <a:solidFill>
                  <a:schemeClr val="tx2">
                    <a:lumMod val="75000"/>
                  </a:schemeClr>
                </a:solidFill>
              </a:rPr>
              <a:t>ребенок</a:t>
            </a:r>
            <a:r>
              <a:rPr lang="en-US" b="1" i="1" dirty="0">
                <a:solidFill>
                  <a:schemeClr val="tx2">
                    <a:lumMod val="75000"/>
                  </a:schemeClr>
                </a:solidFill>
              </a:rPr>
              <a:t> </a:t>
            </a:r>
            <a:r>
              <a:rPr lang="en-US" b="1" i="1" dirty="0" err="1">
                <a:solidFill>
                  <a:schemeClr val="tx2">
                    <a:lumMod val="75000"/>
                  </a:schemeClr>
                </a:solidFill>
              </a:rPr>
              <a:t>различными</a:t>
            </a:r>
            <a:r>
              <a:rPr lang="en-US" b="1" i="1" dirty="0">
                <a:solidFill>
                  <a:schemeClr val="tx2">
                    <a:lumMod val="75000"/>
                  </a:schemeClr>
                </a:solidFill>
              </a:rPr>
              <a:t> </a:t>
            </a:r>
            <a:r>
              <a:rPr lang="en-US" b="1" i="1" dirty="0" err="1">
                <a:solidFill>
                  <a:schemeClr val="tx2">
                    <a:lumMod val="75000"/>
                  </a:schemeClr>
                </a:solidFill>
              </a:rPr>
              <a:t>способами</a:t>
            </a:r>
            <a:r>
              <a:rPr lang="en-US" b="1" i="1" dirty="0">
                <a:solidFill>
                  <a:schemeClr val="tx2">
                    <a:lumMod val="75000"/>
                  </a:schemeClr>
                </a:solidFill>
              </a:rPr>
              <a:t> </a:t>
            </a:r>
            <a:r>
              <a:rPr lang="en-US" b="1" i="1" dirty="0" err="1">
                <a:solidFill>
                  <a:schemeClr val="tx2">
                    <a:lumMod val="75000"/>
                  </a:schemeClr>
                </a:solidFill>
              </a:rPr>
              <a:t>самостоятельно</a:t>
            </a:r>
            <a:r>
              <a:rPr lang="en-US" b="1" i="1" dirty="0">
                <a:solidFill>
                  <a:schemeClr val="tx2">
                    <a:lumMod val="75000"/>
                  </a:schemeClr>
                </a:solidFill>
              </a:rPr>
              <a:t> </a:t>
            </a:r>
            <a:r>
              <a:rPr lang="en-US" b="1" i="1" dirty="0" err="1">
                <a:solidFill>
                  <a:schemeClr val="tx2">
                    <a:lumMod val="75000"/>
                  </a:schemeClr>
                </a:solidFill>
              </a:rPr>
              <a:t>воздействует</a:t>
            </a:r>
            <a:r>
              <a:rPr lang="en-US" b="1" i="1" dirty="0">
                <a:solidFill>
                  <a:schemeClr val="tx2">
                    <a:lumMod val="75000"/>
                  </a:schemeClr>
                </a:solidFill>
              </a:rPr>
              <a:t> </a:t>
            </a:r>
            <a:r>
              <a:rPr lang="en-US" b="1" i="1" dirty="0" err="1">
                <a:solidFill>
                  <a:schemeClr val="tx2">
                    <a:lumMod val="75000"/>
                  </a:schemeClr>
                </a:solidFill>
              </a:rPr>
              <a:t>на</a:t>
            </a:r>
            <a:r>
              <a:rPr lang="en-US" b="1" i="1" dirty="0">
                <a:solidFill>
                  <a:schemeClr val="tx2">
                    <a:lumMod val="75000"/>
                  </a:schemeClr>
                </a:solidFill>
              </a:rPr>
              <a:t> </a:t>
            </a:r>
            <a:r>
              <a:rPr lang="en-US" b="1" i="1" dirty="0" err="1">
                <a:solidFill>
                  <a:schemeClr val="tx2">
                    <a:lumMod val="75000"/>
                  </a:schemeClr>
                </a:solidFill>
              </a:rPr>
              <a:t>окружающие</a:t>
            </a:r>
            <a:r>
              <a:rPr lang="en-US" b="1" i="1" dirty="0">
                <a:solidFill>
                  <a:schemeClr val="tx2">
                    <a:lumMod val="75000"/>
                  </a:schemeClr>
                </a:solidFill>
              </a:rPr>
              <a:t> </a:t>
            </a:r>
            <a:r>
              <a:rPr lang="en-US" b="1" i="1" dirty="0" err="1">
                <a:solidFill>
                  <a:schemeClr val="tx2">
                    <a:lumMod val="75000"/>
                  </a:schemeClr>
                </a:solidFill>
              </a:rPr>
              <a:t>его</a:t>
            </a:r>
            <a:r>
              <a:rPr lang="en-US" b="1" i="1" dirty="0">
                <a:solidFill>
                  <a:schemeClr val="tx2">
                    <a:lumMod val="75000"/>
                  </a:schemeClr>
                </a:solidFill>
              </a:rPr>
              <a:t> </a:t>
            </a:r>
            <a:r>
              <a:rPr lang="en-US" b="1" i="1" dirty="0" err="1">
                <a:solidFill>
                  <a:schemeClr val="tx2">
                    <a:lumMod val="75000"/>
                  </a:schemeClr>
                </a:solidFill>
              </a:rPr>
              <a:t>предметы</a:t>
            </a:r>
            <a:r>
              <a:rPr lang="en-US" b="1" i="1" dirty="0">
                <a:solidFill>
                  <a:schemeClr val="tx2">
                    <a:lumMod val="75000"/>
                  </a:schemeClr>
                </a:solidFill>
              </a:rPr>
              <a:t> и </a:t>
            </a:r>
            <a:r>
              <a:rPr lang="en-US" b="1" i="1" dirty="0" err="1">
                <a:solidFill>
                  <a:schemeClr val="tx2">
                    <a:lumMod val="75000"/>
                  </a:schemeClr>
                </a:solidFill>
              </a:rPr>
              <a:t>явления</a:t>
            </a:r>
            <a:r>
              <a:rPr lang="en-US" b="1" i="1" dirty="0">
                <a:solidFill>
                  <a:schemeClr val="tx2">
                    <a:lumMod val="75000"/>
                  </a:schemeClr>
                </a:solidFill>
              </a:rPr>
              <a:t> с </a:t>
            </a:r>
            <a:r>
              <a:rPr lang="en-US" b="1" i="1" dirty="0" err="1">
                <a:solidFill>
                  <a:schemeClr val="tx2">
                    <a:lumMod val="75000"/>
                  </a:schemeClr>
                </a:solidFill>
              </a:rPr>
              <a:t>целью</a:t>
            </a:r>
            <a:r>
              <a:rPr lang="en-US" b="1" i="1" dirty="0">
                <a:solidFill>
                  <a:schemeClr val="tx2">
                    <a:lumMod val="75000"/>
                  </a:schemeClr>
                </a:solidFill>
              </a:rPr>
              <a:t> </a:t>
            </a:r>
            <a:r>
              <a:rPr lang="en-US" b="1" i="1" dirty="0" err="1">
                <a:solidFill>
                  <a:schemeClr val="tx2">
                    <a:lumMod val="75000"/>
                  </a:schemeClr>
                </a:solidFill>
              </a:rPr>
              <a:t>более</a:t>
            </a:r>
            <a:r>
              <a:rPr lang="en-US" b="1" i="1" dirty="0">
                <a:solidFill>
                  <a:schemeClr val="tx2">
                    <a:lumMod val="75000"/>
                  </a:schemeClr>
                </a:solidFill>
              </a:rPr>
              <a:t> </a:t>
            </a:r>
            <a:r>
              <a:rPr lang="en-US" b="1" i="1" dirty="0" err="1">
                <a:solidFill>
                  <a:schemeClr val="tx2">
                    <a:lumMod val="75000"/>
                  </a:schemeClr>
                </a:solidFill>
              </a:rPr>
              <a:t>полного</a:t>
            </a:r>
            <a:r>
              <a:rPr lang="en-US" b="1" i="1" dirty="0">
                <a:solidFill>
                  <a:schemeClr val="tx2">
                    <a:lumMod val="75000"/>
                  </a:schemeClr>
                </a:solidFill>
              </a:rPr>
              <a:t> </a:t>
            </a:r>
            <a:r>
              <a:rPr lang="en-US" b="1" i="1" dirty="0" err="1">
                <a:solidFill>
                  <a:schemeClr val="tx2">
                    <a:lumMod val="75000"/>
                  </a:schemeClr>
                </a:solidFill>
              </a:rPr>
              <a:t>их</a:t>
            </a:r>
            <a:r>
              <a:rPr lang="en-US" b="1" i="1" dirty="0">
                <a:solidFill>
                  <a:schemeClr val="tx2">
                    <a:lumMod val="75000"/>
                  </a:schemeClr>
                </a:solidFill>
              </a:rPr>
              <a:t> </a:t>
            </a:r>
            <a:r>
              <a:rPr lang="en-US" b="1" i="1" dirty="0" err="1">
                <a:solidFill>
                  <a:schemeClr val="tx2">
                    <a:lumMod val="75000"/>
                  </a:schemeClr>
                </a:solidFill>
              </a:rPr>
              <a:t>познания</a:t>
            </a:r>
            <a:r>
              <a:rPr lang="en-US" b="1" i="1" dirty="0">
                <a:solidFill>
                  <a:schemeClr val="tx2">
                    <a:lumMod val="75000"/>
                  </a:schemeClr>
                </a:solidFill>
              </a:rPr>
              <a:t> и </a:t>
            </a:r>
            <a:r>
              <a:rPr lang="en-US" b="1" i="1" dirty="0" err="1">
                <a:solidFill>
                  <a:schemeClr val="tx2">
                    <a:lumMod val="75000"/>
                  </a:schemeClr>
                </a:solidFill>
              </a:rPr>
              <a:t>освоения</a:t>
            </a:r>
            <a:r>
              <a:rPr lang="en-US" b="1" i="1" dirty="0">
                <a:solidFill>
                  <a:schemeClr val="tx2">
                    <a:lumMod val="75000"/>
                  </a:schemeClr>
                </a:solidFill>
              </a:rPr>
              <a:t>. </a:t>
            </a:r>
            <a:r>
              <a:rPr lang="en-US" b="1" i="1" dirty="0" err="1">
                <a:solidFill>
                  <a:schemeClr val="tx2">
                    <a:lumMod val="75000"/>
                  </a:schemeClr>
                </a:solidFill>
              </a:rPr>
              <a:t>Привлекая</a:t>
            </a:r>
            <a:r>
              <a:rPr lang="en-US" b="1" i="1" dirty="0">
                <a:solidFill>
                  <a:schemeClr val="tx2">
                    <a:lumMod val="75000"/>
                  </a:schemeClr>
                </a:solidFill>
              </a:rPr>
              <a:t> </a:t>
            </a:r>
            <a:r>
              <a:rPr lang="en-US" b="1" i="1" dirty="0" err="1">
                <a:solidFill>
                  <a:schemeClr val="tx2">
                    <a:lumMod val="75000"/>
                  </a:schemeClr>
                </a:solidFill>
              </a:rPr>
              <a:t>детей</a:t>
            </a:r>
            <a:r>
              <a:rPr lang="en-US" b="1" i="1" dirty="0">
                <a:solidFill>
                  <a:schemeClr val="tx2">
                    <a:lumMod val="75000"/>
                  </a:schemeClr>
                </a:solidFill>
              </a:rPr>
              <a:t>    к </a:t>
            </a:r>
            <a:r>
              <a:rPr lang="en-US" b="1" i="1" dirty="0" err="1">
                <a:solidFill>
                  <a:schemeClr val="tx2">
                    <a:lumMod val="75000"/>
                  </a:schemeClr>
                </a:solidFill>
              </a:rPr>
              <a:t>проведению</a:t>
            </a:r>
            <a:r>
              <a:rPr lang="en-US" b="1" i="1" dirty="0">
                <a:solidFill>
                  <a:schemeClr val="tx2">
                    <a:lumMod val="75000"/>
                  </a:schemeClr>
                </a:solidFill>
              </a:rPr>
              <a:t> </a:t>
            </a:r>
            <a:r>
              <a:rPr lang="en-US" b="1" i="1" dirty="0" err="1">
                <a:solidFill>
                  <a:schemeClr val="tx2">
                    <a:lumMod val="75000"/>
                  </a:schemeClr>
                </a:solidFill>
              </a:rPr>
              <a:t>несложных</a:t>
            </a:r>
            <a:r>
              <a:rPr lang="en-US" b="1" i="1" dirty="0">
                <a:solidFill>
                  <a:schemeClr val="tx2">
                    <a:lumMod val="75000"/>
                  </a:schemeClr>
                </a:solidFill>
              </a:rPr>
              <a:t> </a:t>
            </a:r>
            <a:r>
              <a:rPr lang="en-US" b="1" i="1" dirty="0" err="1">
                <a:solidFill>
                  <a:schemeClr val="tx2">
                    <a:lumMod val="75000"/>
                  </a:schemeClr>
                </a:solidFill>
              </a:rPr>
              <a:t>опытов</a:t>
            </a:r>
            <a:r>
              <a:rPr lang="en-US" b="1" i="1" dirty="0">
                <a:solidFill>
                  <a:schemeClr val="tx2">
                    <a:lumMod val="75000"/>
                  </a:schemeClr>
                </a:solidFill>
              </a:rPr>
              <a:t> </a:t>
            </a:r>
            <a:r>
              <a:rPr lang="en-US" b="1" i="1" dirty="0" err="1">
                <a:solidFill>
                  <a:schemeClr val="tx2">
                    <a:lumMod val="75000"/>
                  </a:schemeClr>
                </a:solidFill>
              </a:rPr>
              <a:t>на</a:t>
            </a:r>
            <a:r>
              <a:rPr lang="en-US" b="1" i="1" dirty="0">
                <a:solidFill>
                  <a:schemeClr val="tx2">
                    <a:lumMod val="75000"/>
                  </a:schemeClr>
                </a:solidFill>
              </a:rPr>
              <a:t> </a:t>
            </a:r>
            <a:r>
              <a:rPr lang="en-US" b="1" i="1" dirty="0" err="1">
                <a:solidFill>
                  <a:schemeClr val="tx2">
                    <a:lumMod val="75000"/>
                  </a:schemeClr>
                </a:solidFill>
              </a:rPr>
              <a:t>занятиях</a:t>
            </a:r>
            <a:r>
              <a:rPr lang="en-US" b="1" i="1" dirty="0">
                <a:solidFill>
                  <a:schemeClr val="tx2">
                    <a:lumMod val="75000"/>
                  </a:schemeClr>
                </a:solidFill>
              </a:rPr>
              <a:t>, </a:t>
            </a:r>
            <a:r>
              <a:rPr lang="en-US" b="1" i="1" dirty="0" err="1">
                <a:solidFill>
                  <a:schemeClr val="tx2">
                    <a:lumMod val="75000"/>
                  </a:schemeClr>
                </a:solidFill>
              </a:rPr>
              <a:t>прогулках</a:t>
            </a:r>
            <a:r>
              <a:rPr lang="en-US" b="1" i="1" dirty="0">
                <a:solidFill>
                  <a:schemeClr val="tx2">
                    <a:lumMod val="75000"/>
                  </a:schemeClr>
                </a:solidFill>
              </a:rPr>
              <a:t> </a:t>
            </a:r>
            <a:r>
              <a:rPr lang="en-US" b="1" i="1" dirty="0" err="1">
                <a:solidFill>
                  <a:schemeClr val="tx2">
                    <a:lumMod val="75000"/>
                  </a:schemeClr>
                </a:solidFill>
              </a:rPr>
              <a:t>или</a:t>
            </a:r>
            <a:r>
              <a:rPr lang="en-US" b="1" i="1" dirty="0">
                <a:solidFill>
                  <a:schemeClr val="tx2">
                    <a:lumMod val="75000"/>
                  </a:schemeClr>
                </a:solidFill>
              </a:rPr>
              <a:t> в </a:t>
            </a:r>
            <a:r>
              <a:rPr lang="en-US" b="1" i="1" dirty="0" err="1">
                <a:solidFill>
                  <a:schemeClr val="tx2">
                    <a:lumMod val="75000"/>
                  </a:schemeClr>
                </a:solidFill>
              </a:rPr>
              <a:t>уголке</a:t>
            </a:r>
            <a:r>
              <a:rPr lang="en-US" b="1" i="1" dirty="0">
                <a:solidFill>
                  <a:schemeClr val="tx2">
                    <a:lumMod val="75000"/>
                  </a:schemeClr>
                </a:solidFill>
              </a:rPr>
              <a:t> </a:t>
            </a:r>
            <a:r>
              <a:rPr lang="en-US" b="1" i="1" dirty="0" err="1">
                <a:solidFill>
                  <a:schemeClr val="tx2">
                    <a:lumMod val="75000"/>
                  </a:schemeClr>
                </a:solidFill>
              </a:rPr>
              <a:t>природы</a:t>
            </a:r>
            <a:r>
              <a:rPr lang="en-US" b="1" i="1" dirty="0">
                <a:solidFill>
                  <a:schemeClr val="tx2">
                    <a:lumMod val="75000"/>
                  </a:schemeClr>
                </a:solidFill>
              </a:rPr>
              <a:t> и </a:t>
            </a:r>
            <a:r>
              <a:rPr lang="en-US" b="1" i="1" dirty="0" err="1">
                <a:solidFill>
                  <a:schemeClr val="tx2">
                    <a:lumMod val="75000"/>
                  </a:schemeClr>
                </a:solidFill>
              </a:rPr>
              <a:t>на</a:t>
            </a:r>
            <a:r>
              <a:rPr lang="en-US" b="1" i="1" dirty="0">
                <a:solidFill>
                  <a:schemeClr val="tx2">
                    <a:lumMod val="75000"/>
                  </a:schemeClr>
                </a:solidFill>
              </a:rPr>
              <a:t> </a:t>
            </a:r>
            <a:r>
              <a:rPr lang="en-US" b="1" i="1" dirty="0" err="1">
                <a:solidFill>
                  <a:schemeClr val="tx2">
                    <a:lumMod val="75000"/>
                  </a:schemeClr>
                </a:solidFill>
              </a:rPr>
              <a:t>участке</a:t>
            </a:r>
            <a:r>
              <a:rPr lang="en-US" b="1" i="1" dirty="0">
                <a:solidFill>
                  <a:schemeClr val="tx2">
                    <a:lumMod val="75000"/>
                  </a:schemeClr>
                </a:solidFill>
              </a:rPr>
              <a:t> </a:t>
            </a:r>
            <a:r>
              <a:rPr lang="en-US" b="1" i="1" dirty="0" err="1">
                <a:solidFill>
                  <a:schemeClr val="tx2">
                    <a:lumMod val="75000"/>
                  </a:schemeClr>
                </a:solidFill>
              </a:rPr>
              <a:t>детского</a:t>
            </a:r>
            <a:r>
              <a:rPr lang="en-US" b="1" i="1" dirty="0">
                <a:solidFill>
                  <a:schemeClr val="tx2">
                    <a:lumMod val="75000"/>
                  </a:schemeClr>
                </a:solidFill>
              </a:rPr>
              <a:t> </a:t>
            </a:r>
            <a:r>
              <a:rPr lang="en-US" b="1" i="1" dirty="0" err="1">
                <a:solidFill>
                  <a:schemeClr val="tx2">
                    <a:lumMod val="75000"/>
                  </a:schemeClr>
                </a:solidFill>
              </a:rPr>
              <a:t>сада</a:t>
            </a:r>
            <a:r>
              <a:rPr lang="en-US" b="1" i="1" dirty="0">
                <a:solidFill>
                  <a:schemeClr val="tx2">
                    <a:lumMod val="75000"/>
                  </a:schemeClr>
                </a:solidFill>
              </a:rPr>
              <a:t> </a:t>
            </a:r>
            <a:r>
              <a:rPr lang="en-US" b="1" i="1" dirty="0" err="1">
                <a:solidFill>
                  <a:schemeClr val="tx2">
                    <a:lumMod val="75000"/>
                  </a:schemeClr>
                </a:solidFill>
              </a:rPr>
              <a:t>мы</a:t>
            </a:r>
            <a:r>
              <a:rPr lang="en-US" b="1" i="1" dirty="0">
                <a:solidFill>
                  <a:schemeClr val="tx2">
                    <a:lumMod val="75000"/>
                  </a:schemeClr>
                </a:solidFill>
              </a:rPr>
              <a:t> </a:t>
            </a:r>
            <a:r>
              <a:rPr lang="en-US" b="1" i="1" dirty="0" err="1">
                <a:solidFill>
                  <a:schemeClr val="tx2">
                    <a:lumMod val="75000"/>
                  </a:schemeClr>
                </a:solidFill>
              </a:rPr>
              <a:t>развиваем</a:t>
            </a:r>
            <a:r>
              <a:rPr lang="en-US" b="1" i="1" dirty="0">
                <a:solidFill>
                  <a:schemeClr val="tx2">
                    <a:lumMod val="75000"/>
                  </a:schemeClr>
                </a:solidFill>
              </a:rPr>
              <a:t> </a:t>
            </a:r>
            <a:r>
              <a:rPr lang="en-US" b="1" i="1" dirty="0" err="1">
                <a:solidFill>
                  <a:schemeClr val="tx2">
                    <a:lumMod val="75000"/>
                  </a:schemeClr>
                </a:solidFill>
              </a:rPr>
              <a:t>наблюдательность</a:t>
            </a:r>
            <a:r>
              <a:rPr lang="en-US" b="1" i="1" dirty="0">
                <a:solidFill>
                  <a:schemeClr val="tx2">
                    <a:lumMod val="75000"/>
                  </a:schemeClr>
                </a:solidFill>
              </a:rPr>
              <a:t> и </a:t>
            </a:r>
            <a:r>
              <a:rPr lang="en-US" b="1" i="1" dirty="0" err="1">
                <a:solidFill>
                  <a:schemeClr val="tx2">
                    <a:lumMod val="75000"/>
                  </a:schemeClr>
                </a:solidFill>
              </a:rPr>
              <a:t>любознательность</a:t>
            </a:r>
            <a:r>
              <a:rPr lang="en-US" b="1" i="1" dirty="0">
                <a:solidFill>
                  <a:schemeClr val="tx2">
                    <a:lumMod val="75000"/>
                  </a:schemeClr>
                </a:solidFill>
              </a:rPr>
              <a:t>, </a:t>
            </a:r>
            <a:r>
              <a:rPr lang="en-US" b="1" i="1" dirty="0" err="1">
                <a:solidFill>
                  <a:schemeClr val="tx2">
                    <a:lumMod val="75000"/>
                  </a:schemeClr>
                </a:solidFill>
              </a:rPr>
              <a:t>воспитываем</a:t>
            </a:r>
            <a:r>
              <a:rPr lang="en-US" b="1" i="1" dirty="0">
                <a:solidFill>
                  <a:schemeClr val="tx2">
                    <a:lumMod val="75000"/>
                  </a:schemeClr>
                </a:solidFill>
              </a:rPr>
              <a:t>  </a:t>
            </a:r>
            <a:r>
              <a:rPr lang="en-US" b="1" i="1" dirty="0" err="1">
                <a:solidFill>
                  <a:schemeClr val="tx2">
                    <a:lumMod val="75000"/>
                  </a:schemeClr>
                </a:solidFill>
              </a:rPr>
              <a:t>правильное</a:t>
            </a:r>
            <a:r>
              <a:rPr lang="en-US" b="1" i="1" dirty="0">
                <a:solidFill>
                  <a:schemeClr val="tx2">
                    <a:lumMod val="75000"/>
                  </a:schemeClr>
                </a:solidFill>
              </a:rPr>
              <a:t> </a:t>
            </a:r>
            <a:r>
              <a:rPr lang="en-US" b="1" i="1" dirty="0" err="1">
                <a:solidFill>
                  <a:schemeClr val="tx2">
                    <a:lumMod val="75000"/>
                  </a:schemeClr>
                </a:solidFill>
              </a:rPr>
              <a:t>отношение</a:t>
            </a:r>
            <a:r>
              <a:rPr lang="en-US" b="1" i="1" dirty="0">
                <a:solidFill>
                  <a:schemeClr val="tx2">
                    <a:lumMod val="75000"/>
                  </a:schemeClr>
                </a:solidFill>
              </a:rPr>
              <a:t> к </a:t>
            </a:r>
            <a:r>
              <a:rPr lang="en-US" b="1" i="1" dirty="0" err="1">
                <a:solidFill>
                  <a:schemeClr val="tx2">
                    <a:lumMod val="75000"/>
                  </a:schemeClr>
                </a:solidFill>
              </a:rPr>
              <a:t>объектам</a:t>
            </a:r>
            <a:r>
              <a:rPr lang="en-US" b="1" i="1" dirty="0">
                <a:solidFill>
                  <a:schemeClr val="tx2">
                    <a:lumMod val="75000"/>
                  </a:schemeClr>
                </a:solidFill>
              </a:rPr>
              <a:t> и </a:t>
            </a:r>
            <a:r>
              <a:rPr lang="en-US" b="1" i="1" dirty="0" err="1">
                <a:solidFill>
                  <a:schemeClr val="tx2">
                    <a:lumMod val="75000"/>
                  </a:schemeClr>
                </a:solidFill>
              </a:rPr>
              <a:t>явлениям</a:t>
            </a:r>
            <a:r>
              <a:rPr lang="en-US" b="1" i="1" dirty="0">
                <a:solidFill>
                  <a:schemeClr val="tx2">
                    <a:lumMod val="75000"/>
                  </a:schemeClr>
                </a:solidFill>
              </a:rPr>
              <a:t> </a:t>
            </a:r>
            <a:r>
              <a:rPr lang="en-US" b="1" i="1" dirty="0" err="1">
                <a:solidFill>
                  <a:schemeClr val="tx2">
                    <a:lumMod val="75000"/>
                  </a:schemeClr>
                </a:solidFill>
              </a:rPr>
              <a:t>природы</a:t>
            </a:r>
            <a:r>
              <a:rPr lang="en-US" b="1" dirty="0">
                <a:solidFill>
                  <a:srgbClr val="0033CC"/>
                </a:solidFill>
              </a:rPr>
              <a:t>.</a:t>
            </a:r>
            <a:endParaRPr lang="ru-RU" b="1" dirty="0">
              <a:solidFill>
                <a:srgbClr val="0033CC"/>
              </a:solidFill>
            </a:endParaRPr>
          </a:p>
        </p:txBody>
      </p:sp>
      <p:pic>
        <p:nvPicPr>
          <p:cNvPr id="14341" name="Picture 10" descr="DSC_1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24175"/>
            <a:ext cx="366395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DSC_17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925" y="4500563"/>
            <a:ext cx="35210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_16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43148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DSC_17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00438"/>
            <a:ext cx="43116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33375"/>
            <a:ext cx="43116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500438"/>
            <a:ext cx="42402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685800" y="2130425"/>
            <a:ext cx="7772400" cy="4178300"/>
          </a:xfrm>
        </p:spPr>
        <p:txBody>
          <a:bodyPr/>
          <a:lstStyle/>
          <a:p>
            <a:endParaRPr lang="ru-RU" smtClean="0"/>
          </a:p>
        </p:txBody>
      </p:sp>
      <p:sp>
        <p:nvSpPr>
          <p:cNvPr id="11267" name="Rectangle 3"/>
          <p:cNvSpPr>
            <a:spLocks noGrp="1" noChangeArrowheads="1"/>
          </p:cNvSpPr>
          <p:nvPr>
            <p:ph type="subTitle" idx="1"/>
          </p:nvPr>
        </p:nvSpPr>
        <p:spPr>
          <a:xfrm>
            <a:off x="928688" y="260350"/>
            <a:ext cx="5730875" cy="1025525"/>
          </a:xfrm>
          <a:solidFill>
            <a:schemeClr val="bg2">
              <a:lumMod val="90000"/>
            </a:schemeClr>
          </a:solidFill>
        </p:spPr>
        <p:txBody>
          <a:bodyPr rtlCol="0"/>
          <a:lstStyle/>
          <a:p>
            <a:pPr fontAlgn="auto">
              <a:lnSpc>
                <a:spcPct val="90000"/>
              </a:lnSpc>
              <a:spcAft>
                <a:spcPts val="0"/>
              </a:spcAft>
              <a:buFont typeface="Wingdings 2"/>
              <a:buNone/>
              <a:defRPr/>
            </a:pPr>
            <a:r>
              <a:rPr lang="ru-RU" b="1" dirty="0" smtClean="0">
                <a:solidFill>
                  <a:srgbClr val="FF0000"/>
                </a:solidFill>
              </a:rPr>
              <a:t>2. </a:t>
            </a:r>
            <a:r>
              <a:rPr lang="ru-RU" b="1" i="1" dirty="0" smtClean="0">
                <a:solidFill>
                  <a:srgbClr val="C00000"/>
                </a:solidFill>
              </a:rPr>
              <a:t>Развитие творческих способностей детей дошкольного возраста средствами                                  нетрадиционного рисования </a:t>
            </a:r>
          </a:p>
        </p:txBody>
      </p:sp>
      <p:pic>
        <p:nvPicPr>
          <p:cNvPr id="16388" name="Picture 5" descr="DSC_1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924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DSC_1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620713"/>
            <a:ext cx="279558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SC_17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597400"/>
            <a:ext cx="367188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DSC_09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268413"/>
            <a:ext cx="496887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375</TotalTime>
  <Words>946</Words>
  <Application>Microsoft Office PowerPoint</Application>
  <PresentationFormat>Экран (4:3)</PresentationFormat>
  <Paragraphs>211</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Candara</vt:lpstr>
      <vt:lpstr>Symbol</vt:lpstr>
      <vt:lpstr>Calibri</vt:lpstr>
      <vt:lpstr>Times New Roman</vt:lpstr>
      <vt:lpstr>Wingdings 2</vt:lpstr>
      <vt:lpstr>Wingdings</vt:lpstr>
      <vt:lpstr>Волна</vt:lpstr>
      <vt:lpstr>Портфолио воспитателя</vt:lpstr>
      <vt:lpstr>Данные о педагоге</vt:lpstr>
      <vt:lpstr> Отзыв    коллег Беляковой Л.В., Шутовой Л.М, ВеригинойА.А.    о                                  Громовой Анжеле Александровне </vt:lpstr>
      <vt:lpstr>  Отзыв родителей  о работе воспитателя  МБДОУ детского сада № 62                                                                                                                                 Громовой Анжеле Александровне.</vt:lpstr>
      <vt:lpstr>Презентация PowerPoint</vt:lpstr>
      <vt:lpstr>Приоритетные направления в работе: </vt:lpstr>
      <vt:lpstr>  </vt:lpstr>
      <vt:lpstr>Презентация PowerPoint</vt:lpstr>
      <vt:lpstr>Презентация PowerPoint</vt:lpstr>
      <vt:lpstr> </vt:lpstr>
      <vt:lpstr>  </vt:lpstr>
      <vt:lpstr> </vt:lpstr>
      <vt:lpstr> </vt:lpstr>
      <vt:lpstr> </vt:lpstr>
      <vt:lpstr> </vt:lpstr>
      <vt:lpstr>Наши будни</vt:lpstr>
      <vt:lpstr>Наше Творчество</vt:lpstr>
      <vt:lpstr>Наши развлечения </vt:lpstr>
      <vt:lpstr> Ребёнок - это маленький росток, Который холим, любим и лелеем; Ребёнок - это маленький цветок, Мы всей душой его согреем, Мы позаботимся о том, Чтоб мир открыть ему прекрасный, Чтоб лучик солнца рядом с ним Светился добротой и счастьем. Пусть напоит добром любви Цветочек нежный дождь-проказник; Расти, цветочек наш, расти И превратись в цветок прекрасный!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воспитателя</dc:title>
  <dc:creator>user</dc:creator>
  <cp:lastModifiedBy>TOSHIBA</cp:lastModifiedBy>
  <cp:revision>23</cp:revision>
  <dcterms:created xsi:type="dcterms:W3CDTF">2015-01-09T09:55:41Z</dcterms:created>
  <dcterms:modified xsi:type="dcterms:W3CDTF">2019-12-20T14:05:15Z</dcterms:modified>
</cp:coreProperties>
</file>