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png" ContentType="image/png"/>
  <Override PartName="/ppt/media/image5.png" ContentType="image/png"/>
  <Override PartName="/ppt/media/image6.jpeg" ContentType="image/jpe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0F3907-E3BC-45F7-B647-0D19E20CF09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62440"/>
            <a:ext cx="8229240" cy="116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C833857-AC93-4193-8901-918672AA1F8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62440"/>
            <a:ext cx="8229240" cy="116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06B623-F2EB-4E28-AA31-0C87DB9647A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62440"/>
            <a:ext cx="8229240" cy="116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14912C3-EDFB-4153-879E-43A4B212E01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DE96FD7-BC4C-4D99-B97B-D113D39EBD7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62440"/>
            <a:ext cx="8229240" cy="116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F726D20-4D7F-4660-970F-3FDD7ED9548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62440"/>
            <a:ext cx="8229240" cy="116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6751986-033F-47CD-A676-0007C5DF56C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62440"/>
            <a:ext cx="8229240" cy="116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3393C99-CD0A-4278-B827-E5F849D2292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62440"/>
            <a:ext cx="8229240" cy="116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8719AA1-64FD-4D82-8836-CC0C2B155DD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CDFB50B-370F-482F-BFEC-250488A915B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62440"/>
            <a:ext cx="8229240" cy="116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6B5F3F1-BF70-4FFE-82C1-2D2170CBA10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62440"/>
            <a:ext cx="8229240" cy="116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70A4091-172E-48AD-981B-FF324D49333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62440"/>
            <a:ext cx="8229240" cy="116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5819B5E-83C8-4864-9DB7-2679738EB21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62440"/>
            <a:ext cx="8229240" cy="116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159F4F9-824F-4024-8839-9520E6C37AC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62440"/>
            <a:ext cx="8229240" cy="116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EBC051C-8ADA-4BCB-9097-43F65F0A87E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62440"/>
            <a:ext cx="8229240" cy="116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0DF6733-AA78-4193-8E5A-01D4454DC1C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62440"/>
            <a:ext cx="8229240" cy="116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2E6B5AE-A352-4B31-9940-24339D011EC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B524D7A7-8106-4143-980D-0F9DEDF252E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62440"/>
            <a:ext cx="8229240" cy="116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8235D754-0B3A-4959-98A3-2D3D398E0EC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62440"/>
            <a:ext cx="8229240" cy="116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6C6D6AC-7E09-4316-86EA-9D2C190D617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62440"/>
            <a:ext cx="8229240" cy="116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0FEABA6-6C66-409B-BAC3-F30AF502C0B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62440"/>
            <a:ext cx="8229240" cy="116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0273468-A419-43E3-9196-14C40E394C6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62440"/>
            <a:ext cx="8229240" cy="116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DCA1590-B98C-4823-99E7-6444A5A9F4F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0A92817-FBB4-4EEF-B7BD-603F4DAAB5B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62440"/>
            <a:ext cx="8229240" cy="116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D5005B0-8871-43BB-AFF8-509FE07BFB8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62440"/>
            <a:ext cx="8229240" cy="116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CC5DD7E-BB4C-4263-A320-2DAA19E5B6E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62440"/>
            <a:ext cx="8229240" cy="116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B660E49-61FF-4967-811A-EF455DA9913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62440"/>
            <a:ext cx="8229240" cy="116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59089C0-72ED-40B7-9FF9-8D9B7510F66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62440"/>
            <a:ext cx="8229240" cy="116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31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B386256-2E24-493F-8488-08124CAE2B2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62440"/>
            <a:ext cx="8229240" cy="116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36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37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38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70084AD-9F29-4E0F-882F-F3D2BEC0132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62440"/>
            <a:ext cx="8229240" cy="116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820F7A3-C69B-4674-B28E-990A7264A82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62440"/>
            <a:ext cx="8229240" cy="116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144D961-624C-433C-BD45-DFA7A838EF3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CC47F1F-9EC0-4704-928C-799515E2C77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62440"/>
            <a:ext cx="8229240" cy="116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2CEFEE4-DE8F-445A-ADFB-65256836071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62440"/>
            <a:ext cx="8229240" cy="116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5868C1B-9D13-4E0D-BF8A-0E57BE436D0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62440"/>
            <a:ext cx="8229240" cy="1167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816EAEE-0104-40CC-86BA-3EC6A325033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9cd4ff"/>
            </a:gs>
            <a:gs pos="100000">
              <a:srgbClr val="5bb9ff"/>
            </a:gs>
          </a:gsLst>
          <a:path path="circle">
            <a:fillToRect l="50000" t="25000" r="50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6" hidden="1"/>
          <p:cNvSpPr/>
          <p:nvPr/>
        </p:nvSpPr>
        <p:spPr>
          <a:xfrm>
            <a:off x="0" y="5105520"/>
            <a:ext cx="9143640" cy="1752120"/>
          </a:xfrm>
          <a:prstGeom prst="rect">
            <a:avLst/>
          </a:prstGeom>
          <a:gradFill rotWithShape="0">
            <a:gsLst>
              <a:gs pos="0">
                <a:srgbClr val="ffffff">
                  <a:alpha val="91372"/>
                </a:srgbClr>
              </a:gs>
              <a:gs pos="100000">
                <a:srgbClr val="b4dcfa">
                  <a:alpha val="79215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" name="Rectangle 7" hidden="1"/>
          <p:cNvSpPr/>
          <p:nvPr/>
        </p:nvSpPr>
        <p:spPr>
          <a:xfrm>
            <a:off x="0" y="0"/>
            <a:ext cx="9143640" cy="5105160"/>
          </a:xfrm>
          <a:prstGeom prst="rect">
            <a:avLst/>
          </a:prstGeom>
          <a:gradFill rotWithShape="0">
            <a:gsLst>
              <a:gs pos="0">
                <a:srgbClr val="ffffff">
                  <a:alpha val="89019"/>
                </a:srgbClr>
              </a:gs>
              <a:gs pos="100000">
                <a:srgbClr val="b4dcfa">
                  <a:alpha val="79215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2" name="Rectangle 8" hidden="1"/>
          <p:cNvSpPr/>
          <p:nvPr/>
        </p:nvSpPr>
        <p:spPr>
          <a:xfrm>
            <a:off x="0" y="3768480"/>
            <a:ext cx="9143640" cy="2285640"/>
          </a:xfrm>
          <a:prstGeom prst="rect">
            <a:avLst/>
          </a:prstGeom>
          <a:gradFill rotWithShape="0">
            <a:gsLst>
              <a:gs pos="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3" name="Oval 9" hidden="1"/>
          <p:cNvSpPr/>
          <p:nvPr/>
        </p:nvSpPr>
        <p:spPr>
          <a:xfrm>
            <a:off x="0" y="1600200"/>
            <a:ext cx="9143640" cy="510516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4" name="Rectangle 10"/>
          <p:cNvSpPr/>
          <p:nvPr/>
        </p:nvSpPr>
        <p:spPr>
          <a:xfrm>
            <a:off x="0" y="3866760"/>
            <a:ext cx="9143640" cy="2990880"/>
          </a:xfrm>
          <a:prstGeom prst="rect">
            <a:avLst/>
          </a:prstGeom>
          <a:gradFill rotWithShape="0">
            <a:gsLst>
              <a:gs pos="0">
                <a:srgbClr val="ffffff">
                  <a:alpha val="91372"/>
                </a:srgbClr>
              </a:gs>
              <a:gs pos="100000">
                <a:srgbClr val="b4dcfa">
                  <a:alpha val="79215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3640" cy="3866400"/>
          </a:xfrm>
          <a:prstGeom prst="rect">
            <a:avLst/>
          </a:prstGeom>
          <a:gradFill rotWithShape="0">
            <a:gsLst>
              <a:gs pos="0">
                <a:srgbClr val="ffffff">
                  <a:alpha val="89019"/>
                </a:srgbClr>
              </a:gs>
              <a:gs pos="100000">
                <a:srgbClr val="b4dcfa">
                  <a:alpha val="79215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480"/>
            <a:ext cx="9143640" cy="2285640"/>
          </a:xfrm>
          <a:prstGeom prst="rect">
            <a:avLst/>
          </a:prstGeom>
          <a:gradFill rotWithShape="0">
            <a:gsLst>
              <a:gs pos="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3640" cy="510516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8" name="PlaceHolder 1"/>
          <p:cNvSpPr>
            <a:spLocks noGrp="1"/>
          </p:cNvSpPr>
          <p:nvPr>
            <p:ph type="dt" idx="1"/>
          </p:nvPr>
        </p:nvSpPr>
        <p:spPr>
          <a:xfrm>
            <a:off x="6172200" y="6172200"/>
            <a:ext cx="25142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1" lang="ru-RU" sz="1100" spc="-1" strike="noStrike">
                <a:solidFill>
                  <a:srgbClr val="808080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b="1" lang="ru-RU" sz="1100" spc="-1" strike="noStrike">
                <a:solidFill>
                  <a:srgbClr val="808080"/>
                </a:solidFill>
                <a:latin typeface="Calibri"/>
              </a:rPr>
              <a:t>&lt;дата/время&gt;</a:t>
            </a:r>
            <a:endParaRPr b="0" lang="ru-RU" sz="11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ftr" idx="2"/>
          </p:nvPr>
        </p:nvSpPr>
        <p:spPr>
          <a:xfrm>
            <a:off x="457200" y="6172200"/>
            <a:ext cx="33523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sldNum" idx="3"/>
          </p:nvPr>
        </p:nvSpPr>
        <p:spPr>
          <a:xfrm>
            <a:off x="3809880" y="6172200"/>
            <a:ext cx="1828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lnSpc>
                <a:spcPct val="100000"/>
              </a:lnSpc>
              <a:buNone/>
              <a:defRPr b="1" lang="ru-RU" sz="1200" spc="-1" strike="noStrike">
                <a:solidFill>
                  <a:srgbClr val="808080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fld id="{8907DE1B-EB21-4FF8-922E-AB8F53CD2AC2}" type="slidenum">
              <a:rPr b="1" lang="ru-RU" sz="1200" spc="-1" strike="noStrike">
                <a:solidFill>
                  <a:srgbClr val="808080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PlaceHolder 4"/>
          <p:cNvSpPr>
            <a:spLocks noGrp="1"/>
          </p:cNvSpPr>
          <p:nvPr>
            <p:ph type="title"/>
          </p:nvPr>
        </p:nvSpPr>
        <p:spPr>
          <a:xfrm>
            <a:off x="817560" y="3132360"/>
            <a:ext cx="7175160" cy="17928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640080" indent="-457200">
              <a:lnSpc>
                <a:spcPct val="100000"/>
              </a:lnSpc>
              <a:buClr>
                <a:srgbClr val="c3260c"/>
              </a:buClr>
              <a:buSzPct val="128000"/>
              <a:buFont typeface="Georgia"/>
              <a:buChar char="*"/>
            </a:pPr>
            <a:r>
              <a:rPr b="1" lang="ru-RU" sz="5400" spc="-1" strike="noStrike">
                <a:solidFill>
                  <a:srgbClr val="000000"/>
                </a:solidFill>
                <a:latin typeface="Trebuchet MS"/>
              </a:rPr>
              <a:t>Образец заголовка</a:t>
            </a:r>
            <a:endParaRPr b="0" lang="ru-RU" sz="5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200" spc="-1" strike="noStrike">
                <a:solidFill>
                  <a:srgbClr val="404040"/>
                </a:solidFill>
                <a:latin typeface="Trebuchet MS"/>
              </a:rPr>
              <a:t>Для правки структуры щёлкните мышью</a:t>
            </a: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Второй уровень структуры</a:t>
            </a:r>
            <a:endParaRPr b="0" lang="ru-RU" sz="1800" spc="-1" strike="noStrike">
              <a:solidFill>
                <a:srgbClr val="404040"/>
              </a:solidFill>
              <a:latin typeface="Trebuchet M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600" spc="-1" strike="noStrike">
                <a:solidFill>
                  <a:srgbClr val="404040"/>
                </a:solidFill>
                <a:latin typeface="Trebuchet MS"/>
              </a:rPr>
              <a:t>Третий уровень структуры</a:t>
            </a:r>
            <a:endParaRPr b="0" lang="ru-RU" sz="1600" spc="-1" strike="noStrike">
              <a:solidFill>
                <a:srgbClr val="404040"/>
              </a:solidFill>
              <a:latin typeface="Trebuchet M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400" spc="-1" strike="noStrike">
                <a:solidFill>
                  <a:srgbClr val="404040"/>
                </a:solidFill>
                <a:latin typeface="Trebuchet MS"/>
              </a:rPr>
              <a:t>Четвёртый уровень структуры</a:t>
            </a:r>
            <a:endParaRPr b="0" lang="ru-RU" sz="1400" spc="-1" strike="noStrike">
              <a:solidFill>
                <a:srgbClr val="404040"/>
              </a:solidFill>
              <a:latin typeface="Trebuchet M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Trebuchet MS"/>
              </a:rPr>
              <a:t>Пятый уровень структуры</a:t>
            </a:r>
            <a:endParaRPr b="0" lang="ru-RU" sz="2000" spc="-1" strike="noStrike">
              <a:solidFill>
                <a:srgbClr val="404040"/>
              </a:solidFill>
              <a:latin typeface="Trebuchet M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Trebuchet MS"/>
              </a:rPr>
              <a:t>Шестой уровень структуры</a:t>
            </a:r>
            <a:endParaRPr b="0" lang="ru-RU" sz="2000" spc="-1" strike="noStrike">
              <a:solidFill>
                <a:srgbClr val="404040"/>
              </a:solidFill>
              <a:latin typeface="Trebuchet M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Trebuchet MS"/>
              </a:rPr>
              <a:t>Седьмой уровень структуры</a:t>
            </a:r>
            <a:endParaRPr b="0" lang="ru-RU" sz="20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9cd4ff"/>
            </a:gs>
            <a:gs pos="100000">
              <a:srgbClr val="5bb9ff"/>
            </a:gs>
          </a:gsLst>
          <a:path path="circle">
            <a:fillToRect l="50000" t="25000" r="50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6"/>
          <p:cNvSpPr/>
          <p:nvPr/>
        </p:nvSpPr>
        <p:spPr>
          <a:xfrm>
            <a:off x="0" y="5105520"/>
            <a:ext cx="9143640" cy="1752120"/>
          </a:xfrm>
          <a:prstGeom prst="rect">
            <a:avLst/>
          </a:prstGeom>
          <a:gradFill rotWithShape="0">
            <a:gsLst>
              <a:gs pos="0">
                <a:srgbClr val="ffffff">
                  <a:alpha val="91372"/>
                </a:srgbClr>
              </a:gs>
              <a:gs pos="100000">
                <a:srgbClr val="b4dcfa">
                  <a:alpha val="79215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50" name="Rectangle 7"/>
          <p:cNvSpPr/>
          <p:nvPr/>
        </p:nvSpPr>
        <p:spPr>
          <a:xfrm>
            <a:off x="0" y="0"/>
            <a:ext cx="9143640" cy="5105160"/>
          </a:xfrm>
          <a:prstGeom prst="rect">
            <a:avLst/>
          </a:prstGeom>
          <a:gradFill rotWithShape="0">
            <a:gsLst>
              <a:gs pos="0">
                <a:srgbClr val="ffffff">
                  <a:alpha val="89019"/>
                </a:srgbClr>
              </a:gs>
              <a:gs pos="100000">
                <a:srgbClr val="b4dcfa">
                  <a:alpha val="79215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51" name="Rectangle 8"/>
          <p:cNvSpPr/>
          <p:nvPr/>
        </p:nvSpPr>
        <p:spPr>
          <a:xfrm>
            <a:off x="0" y="3768480"/>
            <a:ext cx="9143640" cy="2285640"/>
          </a:xfrm>
          <a:prstGeom prst="rect">
            <a:avLst/>
          </a:prstGeom>
          <a:gradFill rotWithShape="0">
            <a:gsLst>
              <a:gs pos="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52" name="Oval 9"/>
          <p:cNvSpPr/>
          <p:nvPr/>
        </p:nvSpPr>
        <p:spPr>
          <a:xfrm>
            <a:off x="0" y="1600200"/>
            <a:ext cx="9143640" cy="510516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53" name="PlaceHolder 1"/>
          <p:cNvSpPr>
            <a:spLocks noGrp="1"/>
          </p:cNvSpPr>
          <p:nvPr>
            <p:ph type="dt" idx="4"/>
          </p:nvPr>
        </p:nvSpPr>
        <p:spPr>
          <a:xfrm>
            <a:off x="6172200" y="6172200"/>
            <a:ext cx="25142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1" lang="ru-RU" sz="1100" spc="-1" strike="noStrike">
                <a:solidFill>
                  <a:srgbClr val="808080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b="1" lang="ru-RU" sz="1100" spc="-1" strike="noStrike">
                <a:solidFill>
                  <a:srgbClr val="808080"/>
                </a:solidFill>
                <a:latin typeface="Calibri"/>
              </a:rPr>
              <a:t>&lt;дата/время&gt;</a:t>
            </a:r>
            <a:endParaRPr b="0" lang="ru-RU" sz="11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ftr" idx="5"/>
          </p:nvPr>
        </p:nvSpPr>
        <p:spPr>
          <a:xfrm>
            <a:off x="457200" y="6172200"/>
            <a:ext cx="33523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sldNum" idx="6"/>
          </p:nvPr>
        </p:nvSpPr>
        <p:spPr>
          <a:xfrm>
            <a:off x="3809880" y="6172200"/>
            <a:ext cx="1828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lnSpc>
                <a:spcPct val="100000"/>
              </a:lnSpc>
              <a:buNone/>
              <a:defRPr b="1" lang="ru-RU" sz="1200" spc="-1" strike="noStrike">
                <a:solidFill>
                  <a:srgbClr val="808080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fld id="{AB3C2D6D-F950-4719-B1B2-144AE857ACFE}" type="slidenum">
              <a:rPr b="1" lang="ru-RU" sz="1200" spc="-1" strike="noStrike">
                <a:solidFill>
                  <a:srgbClr val="808080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title"/>
          </p:nvPr>
        </p:nvSpPr>
        <p:spPr>
          <a:xfrm>
            <a:off x="1793160" y="4372200"/>
            <a:ext cx="6512040" cy="11426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20040" indent="-320040" algn="r">
              <a:lnSpc>
                <a:spcPct val="100000"/>
              </a:lnSpc>
              <a:buClr>
                <a:srgbClr val="c3260c"/>
              </a:buClr>
              <a:buSzPct val="128000"/>
              <a:buFont typeface="Georgia"/>
              <a:buChar char="*"/>
            </a:pPr>
            <a:r>
              <a:rPr b="1" lang="ru-RU" sz="4600" spc="-1" strike="noStrike">
                <a:solidFill>
                  <a:srgbClr val="000000"/>
                </a:solidFill>
                <a:latin typeface="Trebuchet MS"/>
              </a:rPr>
              <a:t>Образец заголовка</a:t>
            </a: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 type="body"/>
          </p:nvPr>
        </p:nvSpPr>
        <p:spPr>
          <a:xfrm>
            <a:off x="1143000" y="731520"/>
            <a:ext cx="6400440" cy="3474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182880">
              <a:lnSpc>
                <a:spcPct val="100000"/>
              </a:lnSpc>
              <a:spcBef>
                <a:spcPts val="439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/>
              <a:buChar char="*"/>
            </a:pPr>
            <a:r>
              <a:rPr b="0" lang="ru-RU" sz="2200" spc="-1" strike="noStrike">
                <a:solidFill>
                  <a:srgbClr val="404040"/>
                </a:solidFill>
                <a:latin typeface="Trebuchet MS"/>
              </a:rPr>
              <a:t>Образец текста</a:t>
            </a: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  <a:p>
            <a:pPr lvl="1" marL="548640" indent="-182880">
              <a:lnSpc>
                <a:spcPct val="100000"/>
              </a:lnSpc>
              <a:spcBef>
                <a:spcPts val="4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/>
              <a:buChar char="*"/>
            </a:pPr>
            <a:r>
              <a:rPr b="0" lang="ru-RU" sz="2000" spc="-1" strike="noStrike">
                <a:solidFill>
                  <a:srgbClr val="404040"/>
                </a:solidFill>
                <a:latin typeface="Trebuchet MS"/>
              </a:rPr>
              <a:t>Второй уровень</a:t>
            </a:r>
            <a:endParaRPr b="0" lang="ru-RU" sz="2000" spc="-1" strike="noStrike">
              <a:solidFill>
                <a:srgbClr val="404040"/>
              </a:solidFill>
              <a:latin typeface="Trebuchet MS"/>
            </a:endParaRPr>
          </a:p>
          <a:p>
            <a:pPr lvl="2" marL="822960" indent="-182880">
              <a:lnSpc>
                <a:spcPct val="100000"/>
              </a:lnSpc>
              <a:spcBef>
                <a:spcPts val="36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/>
              <a:buChar char="*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Третий уровень</a:t>
            </a:r>
            <a:endParaRPr b="0" lang="ru-RU" sz="1800" spc="-1" strike="noStrike">
              <a:solidFill>
                <a:srgbClr val="404040"/>
              </a:solidFill>
              <a:latin typeface="Trebuchet MS"/>
            </a:endParaRPr>
          </a:p>
          <a:p>
            <a:pPr lvl="3" marL="1097280" indent="-182880">
              <a:lnSpc>
                <a:spcPct val="100000"/>
              </a:lnSpc>
              <a:spcBef>
                <a:spcPts val="32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/>
              <a:buChar char="*"/>
            </a:pPr>
            <a:r>
              <a:rPr b="0" lang="ru-RU" sz="1600" spc="-1" strike="noStrike">
                <a:solidFill>
                  <a:srgbClr val="404040"/>
                </a:solidFill>
                <a:latin typeface="Trebuchet MS"/>
              </a:rPr>
              <a:t>Четвертый уровень</a:t>
            </a:r>
            <a:endParaRPr b="0" lang="ru-RU" sz="1600" spc="-1" strike="noStrike">
              <a:solidFill>
                <a:srgbClr val="404040"/>
              </a:solidFill>
              <a:latin typeface="Trebuchet MS"/>
            </a:endParaRPr>
          </a:p>
          <a:p>
            <a:pPr lvl="4" marL="1389960" indent="-182880">
              <a:lnSpc>
                <a:spcPct val="100000"/>
              </a:lnSpc>
              <a:spcBef>
                <a:spcPts val="281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/>
              <a:buChar char="*"/>
            </a:pPr>
            <a:r>
              <a:rPr b="0" lang="ru-RU" sz="1400" spc="-1" strike="noStrike">
                <a:solidFill>
                  <a:srgbClr val="404040"/>
                </a:solidFill>
                <a:latin typeface="Trebuchet MS"/>
              </a:rPr>
              <a:t>Пятый уровень</a:t>
            </a:r>
            <a:endParaRPr b="0" lang="ru-RU" sz="14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9cd4ff"/>
            </a:gs>
            <a:gs pos="100000">
              <a:srgbClr val="5bb9ff"/>
            </a:gs>
          </a:gsLst>
          <a:path path="circle">
            <a:fillToRect l="50000" t="25000" r="50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6"/>
          <p:cNvSpPr/>
          <p:nvPr/>
        </p:nvSpPr>
        <p:spPr>
          <a:xfrm>
            <a:off x="0" y="5105520"/>
            <a:ext cx="9143640" cy="1752120"/>
          </a:xfrm>
          <a:prstGeom prst="rect">
            <a:avLst/>
          </a:prstGeom>
          <a:gradFill rotWithShape="0">
            <a:gsLst>
              <a:gs pos="0">
                <a:srgbClr val="ffffff">
                  <a:alpha val="91372"/>
                </a:srgbClr>
              </a:gs>
              <a:gs pos="100000">
                <a:srgbClr val="b4dcfa">
                  <a:alpha val="79215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95" name="Rectangle 7"/>
          <p:cNvSpPr/>
          <p:nvPr/>
        </p:nvSpPr>
        <p:spPr>
          <a:xfrm>
            <a:off x="0" y="0"/>
            <a:ext cx="9143640" cy="5105160"/>
          </a:xfrm>
          <a:prstGeom prst="rect">
            <a:avLst/>
          </a:prstGeom>
          <a:gradFill rotWithShape="0">
            <a:gsLst>
              <a:gs pos="0">
                <a:srgbClr val="ffffff">
                  <a:alpha val="89019"/>
                </a:srgbClr>
              </a:gs>
              <a:gs pos="100000">
                <a:srgbClr val="b4dcfa">
                  <a:alpha val="79215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96" name="Rectangle 8"/>
          <p:cNvSpPr/>
          <p:nvPr/>
        </p:nvSpPr>
        <p:spPr>
          <a:xfrm>
            <a:off x="0" y="3768480"/>
            <a:ext cx="9143640" cy="2285640"/>
          </a:xfrm>
          <a:prstGeom prst="rect">
            <a:avLst/>
          </a:prstGeom>
          <a:gradFill rotWithShape="0">
            <a:gsLst>
              <a:gs pos="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97" name="Oval 9"/>
          <p:cNvSpPr/>
          <p:nvPr/>
        </p:nvSpPr>
        <p:spPr>
          <a:xfrm>
            <a:off x="0" y="1600200"/>
            <a:ext cx="9143640" cy="510516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98" name="PlaceHolder 1"/>
          <p:cNvSpPr>
            <a:spLocks noGrp="1"/>
          </p:cNvSpPr>
          <p:nvPr>
            <p:ph type="dt" idx="7"/>
          </p:nvPr>
        </p:nvSpPr>
        <p:spPr>
          <a:xfrm>
            <a:off x="6172200" y="6172200"/>
            <a:ext cx="25142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1" lang="ru-RU" sz="1100" spc="-1" strike="noStrike">
                <a:solidFill>
                  <a:srgbClr val="808080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b="1" lang="ru-RU" sz="1100" spc="-1" strike="noStrike">
                <a:solidFill>
                  <a:srgbClr val="808080"/>
                </a:solidFill>
                <a:latin typeface="Calibri"/>
              </a:rPr>
              <a:t>&lt;дата/время&gt;</a:t>
            </a:r>
            <a:endParaRPr b="0" lang="ru-RU" sz="11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ftr" idx="8"/>
          </p:nvPr>
        </p:nvSpPr>
        <p:spPr>
          <a:xfrm>
            <a:off x="457200" y="6172200"/>
            <a:ext cx="33523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sldNum" idx="9"/>
          </p:nvPr>
        </p:nvSpPr>
        <p:spPr>
          <a:xfrm>
            <a:off x="3809880" y="6172200"/>
            <a:ext cx="1828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lnSpc>
                <a:spcPct val="100000"/>
              </a:lnSpc>
              <a:buNone/>
              <a:defRPr b="1" lang="ru-RU" sz="1200" spc="-1" strike="noStrike">
                <a:solidFill>
                  <a:srgbClr val="808080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fld id="{513D120F-0490-4ADD-BF58-BC78D8FD79A1}" type="slidenum">
              <a:rPr b="1" lang="ru-RU" sz="1200" spc="-1" strike="noStrike">
                <a:solidFill>
                  <a:srgbClr val="808080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46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200" spc="-1" strike="noStrike">
                <a:solidFill>
                  <a:srgbClr val="404040"/>
                </a:solidFill>
                <a:latin typeface="Trebuchet MS"/>
              </a:rPr>
              <a:t>Для правки структуры щёлкните мышью</a:t>
            </a: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Второй уровень структуры</a:t>
            </a:r>
            <a:endParaRPr b="0" lang="ru-RU" sz="1800" spc="-1" strike="noStrike">
              <a:solidFill>
                <a:srgbClr val="404040"/>
              </a:solidFill>
              <a:latin typeface="Trebuchet M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600" spc="-1" strike="noStrike">
                <a:solidFill>
                  <a:srgbClr val="404040"/>
                </a:solidFill>
                <a:latin typeface="Trebuchet MS"/>
              </a:rPr>
              <a:t>Третий уровень структуры</a:t>
            </a:r>
            <a:endParaRPr b="0" lang="ru-RU" sz="1600" spc="-1" strike="noStrike">
              <a:solidFill>
                <a:srgbClr val="404040"/>
              </a:solidFill>
              <a:latin typeface="Trebuchet M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400" spc="-1" strike="noStrike">
                <a:solidFill>
                  <a:srgbClr val="404040"/>
                </a:solidFill>
                <a:latin typeface="Trebuchet MS"/>
              </a:rPr>
              <a:t>Четвёртый уровень структуры</a:t>
            </a:r>
            <a:endParaRPr b="0" lang="ru-RU" sz="1400" spc="-1" strike="noStrike">
              <a:solidFill>
                <a:srgbClr val="404040"/>
              </a:solidFill>
              <a:latin typeface="Trebuchet M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Trebuchet MS"/>
              </a:rPr>
              <a:t>Пятый уровень структуры</a:t>
            </a:r>
            <a:endParaRPr b="0" lang="ru-RU" sz="2000" spc="-1" strike="noStrike">
              <a:solidFill>
                <a:srgbClr val="404040"/>
              </a:solidFill>
              <a:latin typeface="Trebuchet M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Trebuchet MS"/>
              </a:rPr>
              <a:t>Шестой уровень структуры</a:t>
            </a:r>
            <a:endParaRPr b="0" lang="ru-RU" sz="2000" spc="-1" strike="noStrike">
              <a:solidFill>
                <a:srgbClr val="404040"/>
              </a:solidFill>
              <a:latin typeface="Trebuchet M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Trebuchet MS"/>
              </a:rPr>
              <a:t>Седьмой уровень структуры</a:t>
            </a:r>
            <a:endParaRPr b="0" lang="ru-RU" sz="20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Box 4"/>
          <p:cNvSpPr/>
          <p:nvPr/>
        </p:nvSpPr>
        <p:spPr>
          <a:xfrm>
            <a:off x="251640" y="332640"/>
            <a:ext cx="8424720" cy="197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4000" spc="-1" strike="noStrike">
                <a:solidFill>
                  <a:srgbClr val="0070c0"/>
                </a:solidFill>
                <a:latin typeface="Georgia"/>
              </a:rPr>
              <a:t>ФОП ДО:</a:t>
            </a:r>
            <a:endParaRPr b="0" lang="ru-RU" sz="4000" spc="-1" strike="noStrike">
              <a:solidFill>
                <a:srgbClr val="000000"/>
              </a:solidFill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70c0"/>
                </a:solidFill>
                <a:latin typeface="Georgia"/>
              </a:rPr>
              <a:t>новая федеральная </a:t>
            </a:r>
            <a:endParaRPr b="0" lang="ru-RU" sz="2800" spc="-1" strike="noStrike">
              <a:solidFill>
                <a:srgbClr val="000000"/>
              </a:solidFill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70c0"/>
                </a:solidFill>
                <a:latin typeface="Georgia"/>
              </a:rPr>
              <a:t>образовательная программа дошкольного образования</a:t>
            </a:r>
            <a:endParaRPr b="0" lang="ru-RU" sz="2800" spc="-1" strike="noStrike">
              <a:solidFill>
                <a:srgbClr val="000000"/>
              </a:solidFill>
              <a:latin typeface="XO Oriel"/>
            </a:endParaRPr>
          </a:p>
        </p:txBody>
      </p:sp>
      <p:pic>
        <p:nvPicPr>
          <p:cNvPr id="140" name="Рисунок 1" descr=""/>
          <p:cNvPicPr/>
          <p:nvPr/>
        </p:nvPicPr>
        <p:blipFill>
          <a:blip r:embed="rId1"/>
          <a:stretch/>
        </p:blipFill>
        <p:spPr>
          <a:xfrm>
            <a:off x="1781280" y="3069000"/>
            <a:ext cx="5525280" cy="3384000"/>
          </a:xfrm>
          <a:prstGeom prst="rect">
            <a:avLst/>
          </a:prstGeom>
          <a:ln cap="sq" w="88900">
            <a:solidFill>
              <a:srgbClr val="ffffff"/>
            </a:solidFill>
            <a:miter/>
          </a:ln>
          <a:effectLst>
            <a:outerShdw algn="tl" blurRad="5508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Box 2"/>
          <p:cNvSpPr/>
          <p:nvPr/>
        </p:nvSpPr>
        <p:spPr>
          <a:xfrm>
            <a:off x="1859760" y="600120"/>
            <a:ext cx="56919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3200" spc="-1" strike="noStrike">
                <a:solidFill>
                  <a:srgbClr val="0070c0"/>
                </a:solidFill>
                <a:latin typeface="Georgia"/>
              </a:rPr>
              <a:t>Содержательный  раздел</a:t>
            </a: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  <p:pic>
        <p:nvPicPr>
          <p:cNvPr id="160" name="Рисунок 3" descr=""/>
          <p:cNvPicPr/>
          <p:nvPr/>
        </p:nvPicPr>
        <p:blipFill>
          <a:blip r:embed="rId1"/>
          <a:srcRect l="22854" t="0" r="0" b="0"/>
          <a:stretch/>
        </p:blipFill>
        <p:spPr>
          <a:xfrm>
            <a:off x="899640" y="1340640"/>
            <a:ext cx="7704360" cy="4916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Рисунок 1" descr=""/>
          <p:cNvPicPr/>
          <p:nvPr/>
        </p:nvPicPr>
        <p:blipFill>
          <a:blip r:embed="rId1"/>
          <a:srcRect l="23001" t="324" r="22" b="-324"/>
          <a:stretch/>
        </p:blipFill>
        <p:spPr>
          <a:xfrm>
            <a:off x="572400" y="1308240"/>
            <a:ext cx="8196480" cy="4957920"/>
          </a:xfrm>
          <a:prstGeom prst="rect">
            <a:avLst/>
          </a:prstGeom>
          <a:ln w="0">
            <a:noFill/>
          </a:ln>
        </p:spPr>
      </p:pic>
      <p:sp>
        <p:nvSpPr>
          <p:cNvPr id="162" name="TextBox 2"/>
          <p:cNvSpPr/>
          <p:nvPr/>
        </p:nvSpPr>
        <p:spPr>
          <a:xfrm>
            <a:off x="1861200" y="600120"/>
            <a:ext cx="593568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3200" spc="-1" strike="noStrike">
                <a:solidFill>
                  <a:srgbClr val="0070c0"/>
                </a:solidFill>
                <a:latin typeface="Georgia"/>
              </a:rPr>
              <a:t>Организационный раздел</a:t>
            </a:r>
            <a:endParaRPr b="0" lang="ru-RU" sz="3200" spc="-1" strike="noStrike">
              <a:solidFill>
                <a:srgbClr val="000000"/>
              </a:solidFill>
              <a:latin typeface="XO Ori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Box 2"/>
          <p:cNvSpPr/>
          <p:nvPr/>
        </p:nvSpPr>
        <p:spPr>
          <a:xfrm>
            <a:off x="1835640" y="1361160"/>
            <a:ext cx="5616360" cy="173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5400" spc="-1" strike="noStrike">
                <a:solidFill>
                  <a:srgbClr val="0070c0"/>
                </a:solidFill>
                <a:latin typeface="Georgia"/>
              </a:rPr>
              <a:t>Спасибо </a:t>
            </a:r>
            <a:endParaRPr b="0" lang="ru-RU" sz="5400" spc="-1" strike="noStrike">
              <a:solidFill>
                <a:srgbClr val="000000"/>
              </a:solidFill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b="1" lang="ru-RU" sz="5400" spc="-1" strike="noStrike">
                <a:solidFill>
                  <a:srgbClr val="0070c0"/>
                </a:solidFill>
                <a:latin typeface="Georgia"/>
              </a:rPr>
              <a:t>за внимание!</a:t>
            </a:r>
            <a:endParaRPr b="0" lang="ru-RU" sz="5400" spc="-1" strike="noStrike">
              <a:solidFill>
                <a:srgbClr val="000000"/>
              </a:solidFill>
              <a:latin typeface="XO Oriel"/>
            </a:endParaRPr>
          </a:p>
        </p:txBody>
      </p:sp>
      <p:pic>
        <p:nvPicPr>
          <p:cNvPr id="164" name="Рисунок 2" descr=""/>
          <p:cNvPicPr/>
          <p:nvPr/>
        </p:nvPicPr>
        <p:blipFill>
          <a:blip r:embed="rId1"/>
          <a:stretch/>
        </p:blipFill>
        <p:spPr>
          <a:xfrm>
            <a:off x="923400" y="4077000"/>
            <a:ext cx="7440840" cy="2160000"/>
          </a:xfrm>
          <a:prstGeom prst="rect">
            <a:avLst/>
          </a:prstGeom>
          <a:ln cap="sq" w="88900">
            <a:solidFill>
              <a:srgbClr val="ffffff"/>
            </a:solidFill>
            <a:miter/>
          </a:ln>
          <a:effectLst>
            <a:outerShdw algn="tl" blurRad="5508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/>
          </p:nvPr>
        </p:nvSpPr>
        <p:spPr>
          <a:xfrm>
            <a:off x="467640" y="548640"/>
            <a:ext cx="8424720" cy="5328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48000"/>
          </a:bodyPr>
          <a:p>
            <a:pPr marL="46080" indent="0" algn="ctr">
              <a:lnSpc>
                <a:spcPct val="100000"/>
              </a:lnSpc>
              <a:spcBef>
                <a:spcPts val="720"/>
              </a:spcBef>
              <a:spcAft>
                <a:spcPts val="300"/>
              </a:spcAft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rgbClr val="000000"/>
                </a:solidFill>
                <a:latin typeface="Georgia"/>
              </a:rPr>
              <a:t>Уважаемые родители!</a:t>
            </a:r>
            <a:endParaRPr b="0" lang="ru-RU" sz="3600" spc="-1" strike="noStrike">
              <a:solidFill>
                <a:srgbClr val="404040"/>
              </a:solidFill>
              <a:latin typeface="Trebuchet MS"/>
            </a:endParaRPr>
          </a:p>
          <a:p>
            <a:pPr marL="46080" indent="0" algn="ctr">
              <a:lnSpc>
                <a:spcPct val="100000"/>
              </a:lnSpc>
              <a:spcBef>
                <a:spcPts val="561"/>
              </a:spcBef>
              <a:spcAft>
                <a:spcPts val="300"/>
              </a:spcAft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404040"/>
              </a:solidFill>
              <a:latin typeface="Trebuchet MS"/>
            </a:endParaRPr>
          </a:p>
          <a:p>
            <a:pPr marL="46080" indent="0">
              <a:lnSpc>
                <a:spcPct val="170000"/>
              </a:lnSpc>
              <a:buNone/>
              <a:tabLst>
                <a:tab algn="l" pos="0"/>
              </a:tabLst>
            </a:pPr>
            <a:r>
              <a:rPr b="0" lang="ru-RU" sz="3400" spc="-1" strike="noStrike">
                <a:solidFill>
                  <a:srgbClr val="002060"/>
                </a:solidFill>
                <a:latin typeface="Georgia"/>
              </a:rPr>
              <a:t>С </a:t>
            </a:r>
            <a:r>
              <a:rPr b="1" lang="ru-RU" sz="3400" spc="-1" strike="noStrike">
                <a:solidFill>
                  <a:srgbClr val="0070c0"/>
                </a:solidFill>
                <a:latin typeface="Georgia"/>
              </a:rPr>
              <a:t>1 сентября 2023 года </a:t>
            </a:r>
            <a:r>
              <a:rPr b="0" lang="ru-RU" sz="3400" spc="-1" strike="noStrike">
                <a:solidFill>
                  <a:srgbClr val="002060"/>
                </a:solidFill>
                <a:latin typeface="Georgia"/>
              </a:rPr>
              <a:t>дошкольные учреждения начали  работать по новой федеральной образовательной программе дошкольного образования (ФОП ДО). </a:t>
            </a:r>
            <a:endParaRPr b="0" lang="ru-RU" sz="3400" spc="-1" strike="noStrike">
              <a:solidFill>
                <a:srgbClr val="404040"/>
              </a:solidFill>
              <a:latin typeface="Trebuchet MS"/>
            </a:endParaRPr>
          </a:p>
          <a:p>
            <a:pPr marL="46080" indent="0">
              <a:lnSpc>
                <a:spcPct val="170000"/>
              </a:lnSpc>
              <a:buNone/>
              <a:tabLst>
                <a:tab algn="l" pos="0"/>
              </a:tabLst>
            </a:pPr>
            <a:endParaRPr b="0" lang="ru-RU" sz="3400" spc="-1" strike="noStrike">
              <a:solidFill>
                <a:srgbClr val="404040"/>
              </a:solidFill>
              <a:latin typeface="Trebuchet MS"/>
            </a:endParaRPr>
          </a:p>
          <a:p>
            <a:pPr marL="46080" indent="0" algn="ctr">
              <a:lnSpc>
                <a:spcPct val="170000"/>
              </a:lnSpc>
              <a:buNone/>
              <a:tabLst>
                <a:tab algn="l" pos="0"/>
              </a:tabLst>
            </a:pPr>
            <a:r>
              <a:rPr b="1" lang="ru-RU" sz="4200" spc="-1" strike="noStrike">
                <a:solidFill>
                  <a:srgbClr val="002060"/>
                </a:solidFill>
                <a:latin typeface="Georgia"/>
              </a:rPr>
              <a:t>ФЕДЕРАЛЬНАЯ ОБРАЗОВАТЕЛЬНАЯ ПРОГРАММА </a:t>
            </a:r>
            <a:endParaRPr b="0" lang="ru-RU" sz="4200" spc="-1" strike="noStrike">
              <a:solidFill>
                <a:srgbClr val="404040"/>
              </a:solidFill>
              <a:latin typeface="Trebuchet MS"/>
            </a:endParaRPr>
          </a:p>
          <a:p>
            <a:pPr marL="46080" indent="0" algn="ctr">
              <a:lnSpc>
                <a:spcPct val="170000"/>
              </a:lnSpc>
              <a:buNone/>
              <a:tabLst>
                <a:tab algn="l" pos="0"/>
              </a:tabLst>
            </a:pPr>
            <a:r>
              <a:rPr b="1" lang="ru-RU" sz="4200" spc="-1" strike="noStrike">
                <a:solidFill>
                  <a:srgbClr val="002060"/>
                </a:solidFill>
                <a:latin typeface="Georgia"/>
              </a:rPr>
              <a:t>ДОШКОЛЬНОГО  ОБРАЗОВАНИЯ </a:t>
            </a:r>
            <a:endParaRPr b="0" lang="ru-RU" sz="4200" spc="-1" strike="noStrike">
              <a:solidFill>
                <a:srgbClr val="404040"/>
              </a:solidFill>
              <a:latin typeface="Trebuchet MS"/>
            </a:endParaRPr>
          </a:p>
          <a:p>
            <a:pPr marL="46080" indent="0" algn="ctr">
              <a:lnSpc>
                <a:spcPct val="170000"/>
              </a:lnSpc>
              <a:buNone/>
              <a:tabLst>
                <a:tab algn="l" pos="0"/>
              </a:tabLst>
            </a:pPr>
            <a:r>
              <a:rPr b="0" lang="ru-RU" sz="3400" spc="-1" strike="noStrike">
                <a:solidFill>
                  <a:srgbClr val="002060"/>
                </a:solidFill>
                <a:latin typeface="Georgia"/>
              </a:rPr>
              <a:t>– </a:t>
            </a:r>
            <a:r>
              <a:rPr b="0" lang="ru-RU" sz="3800" spc="-1" strike="noStrike">
                <a:solidFill>
                  <a:srgbClr val="002060"/>
                </a:solidFill>
                <a:latin typeface="Georgia"/>
              </a:rPr>
              <a:t>это </a:t>
            </a:r>
            <a:r>
              <a:rPr b="1" lang="ru-RU" sz="3800" spc="-1" strike="noStrike">
                <a:solidFill>
                  <a:srgbClr val="0070c0"/>
                </a:solidFill>
                <a:latin typeface="Georgia"/>
              </a:rPr>
              <a:t>обязательный для всех детских садов документ </a:t>
            </a:r>
            <a:endParaRPr b="0" lang="ru-RU" sz="3800" spc="-1" strike="noStrike">
              <a:solidFill>
                <a:srgbClr val="404040"/>
              </a:solidFill>
              <a:latin typeface="Trebuchet MS"/>
            </a:endParaRPr>
          </a:p>
          <a:p>
            <a:pPr marL="46080" indent="0" algn="ctr">
              <a:lnSpc>
                <a:spcPct val="170000"/>
              </a:lnSpc>
              <a:buNone/>
              <a:tabLst>
                <a:tab algn="l" pos="0"/>
              </a:tabLst>
            </a:pPr>
            <a:r>
              <a:rPr b="0" lang="ru-RU" sz="3400" spc="-1" strike="noStrike">
                <a:solidFill>
                  <a:schemeClr val="accent1">
                    <a:lumMod val="50000"/>
                  </a:schemeClr>
                </a:solidFill>
                <a:latin typeface="Georgia"/>
              </a:rPr>
              <a:t>утвержден Приказом Минпросвещения от 25.11 2022г. № 1028.</a:t>
            </a:r>
            <a:endParaRPr b="0" lang="ru-RU" sz="3400" spc="-1" strike="noStrike">
              <a:solidFill>
                <a:srgbClr val="404040"/>
              </a:solidFill>
              <a:latin typeface="Trebuchet MS"/>
            </a:endParaRPr>
          </a:p>
          <a:p>
            <a:pPr marL="46080" indent="0">
              <a:lnSpc>
                <a:spcPct val="170000"/>
              </a:lnSpc>
              <a:buNone/>
              <a:tabLst>
                <a:tab algn="l" pos="0"/>
              </a:tabLst>
            </a:pPr>
            <a:br>
              <a:rPr sz="2800"/>
            </a:br>
            <a:r>
              <a:rPr b="1" lang="ru-RU" sz="3400" spc="-1" strike="noStrike">
                <a:solidFill>
                  <a:srgbClr val="002060"/>
                </a:solidFill>
                <a:latin typeface="Georgia"/>
              </a:rPr>
              <a:t>ФОП ДО </a:t>
            </a:r>
            <a:r>
              <a:rPr b="0" lang="ru-RU" sz="3400" spc="-1" strike="noStrike">
                <a:solidFill>
                  <a:srgbClr val="073c65"/>
                </a:solidFill>
                <a:latin typeface="Georgia"/>
              </a:rPr>
              <a:t>определяет единый для всей страны базовый объем, содержание, планируемые результаты дошкольного образования. Предусматривает интеграцию воспитания и обучения в едином образовательном процессе. </a:t>
            </a:r>
            <a:endParaRPr b="0" lang="ru-RU" sz="34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/>
          </p:nvPr>
        </p:nvSpPr>
        <p:spPr>
          <a:xfrm>
            <a:off x="971640" y="3285000"/>
            <a:ext cx="7704360" cy="4017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45720" indent="0">
              <a:lnSpc>
                <a:spcPct val="100000"/>
              </a:lnSpc>
              <a:spcBef>
                <a:spcPts val="400"/>
              </a:spcBef>
              <a:spcAft>
                <a:spcPts val="300"/>
              </a:spcAft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chemeClr val="accent1">
                    <a:lumMod val="50000"/>
                  </a:schemeClr>
                </a:solidFill>
                <a:latin typeface="Georgia"/>
              </a:rPr>
              <a:t>«Мы разрабатываем такую программу, я, наверно, впервые об этом скажу, помощи родителям, у которых родился ребенок, именно с точки зрения того, как его воспитывать. Ребенок в дошкольном детстве должен максимально развиваться, он должен общаться со сверстниками, играть, у него должны развиваться основные психологические функции. А в школе его уже потом научат читать и писать»</a:t>
            </a:r>
            <a:endParaRPr b="0" lang="ru-RU" sz="2000" spc="-1" strike="noStrike">
              <a:solidFill>
                <a:srgbClr val="404040"/>
              </a:solidFill>
              <a:latin typeface="Trebuchet MS"/>
            </a:endParaRPr>
          </a:p>
          <a:p>
            <a:pPr marL="44280" indent="0">
              <a:lnSpc>
                <a:spcPct val="100000"/>
              </a:lnSpc>
              <a:spcBef>
                <a:spcPts val="400"/>
              </a:spcBef>
              <a:spcAft>
                <a:spcPts val="300"/>
              </a:spcAft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chemeClr val="accent1">
                    <a:lumMod val="50000"/>
                  </a:schemeClr>
                </a:solidFill>
                <a:latin typeface="Georgia"/>
              </a:rPr>
              <a:t>Министр просвещения России</a:t>
            </a:r>
            <a:endParaRPr b="0" lang="ru-RU" sz="2000" spc="-1" strike="noStrike">
              <a:solidFill>
                <a:srgbClr val="404040"/>
              </a:solidFill>
              <a:latin typeface="Trebuchet MS"/>
            </a:endParaRPr>
          </a:p>
          <a:p>
            <a:pPr marL="44280" indent="0">
              <a:lnSpc>
                <a:spcPct val="100000"/>
              </a:lnSpc>
              <a:spcBef>
                <a:spcPts val="400"/>
              </a:spcBef>
              <a:spcAft>
                <a:spcPts val="300"/>
              </a:spcAft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chemeClr val="accent1">
                    <a:lumMod val="50000"/>
                  </a:schemeClr>
                </a:solidFill>
                <a:latin typeface="Georgia"/>
              </a:rPr>
              <a:t>Кравцов Сергей Сергеевич</a:t>
            </a:r>
            <a:endParaRPr b="0" lang="ru-RU" sz="20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3" name="Picture 2"/>
          <p:cNvSpPr/>
          <p:nvPr/>
        </p:nvSpPr>
        <p:spPr>
          <a:xfrm>
            <a:off x="683640" y="473760"/>
            <a:ext cx="3456000" cy="2598120"/>
          </a:xfrm>
          <a:prstGeom prst="ellipse">
            <a:avLst/>
          </a:prstGeom>
          <a:blipFill rotWithShape="0">
            <a:blip r:embed="rId1"/>
            <a:srcRect/>
            <a:stretch/>
          </a:blipFill>
          <a:ln w="9525">
            <a:solidFill>
              <a:srgbClr val="000000"/>
            </a:solidFill>
            <a:miter/>
          </a:ln>
          <a:effectLst>
            <a:outerShdw blurRad="380880" dir="5400000" dist="291960" rotWithShape="0" sx="-80000" sy="-18000">
              <a:srgbClr val="000000">
                <a:alpha val="22000"/>
              </a:srgbClr>
            </a:outerShdw>
          </a:effectLst>
          <a:scene3d>
            <a:camera prst="orthographicFront"/>
            <a:lightRig dir="t" rig="contrasting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XO Oriel"/>
            </a:endParaRPr>
          </a:p>
        </p:txBody>
      </p:sp>
      <p:pic>
        <p:nvPicPr>
          <p:cNvPr id="144" name="Picture 3" descr=""/>
          <p:cNvPicPr/>
          <p:nvPr/>
        </p:nvPicPr>
        <p:blipFill>
          <a:blip r:embed="rId2"/>
          <a:stretch/>
        </p:blipFill>
        <p:spPr>
          <a:xfrm>
            <a:off x="5292000" y="614520"/>
            <a:ext cx="2880000" cy="2316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Box 4"/>
          <p:cNvSpPr/>
          <p:nvPr/>
        </p:nvSpPr>
        <p:spPr>
          <a:xfrm>
            <a:off x="698400" y="692640"/>
            <a:ext cx="7992360" cy="478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ru-RU" sz="2800" spc="-1" strike="noStrike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150000"/>
              </a:lnSpc>
            </a:pPr>
            <a:r>
              <a:rPr b="1" lang="ru-RU" sz="2800" spc="-1" strike="noStrike" u="sng">
                <a:solidFill>
                  <a:srgbClr val="0070c0"/>
                </a:solidFill>
                <a:uFillTx/>
                <a:latin typeface="Georgia"/>
              </a:rPr>
              <a:t>Цель ФОП ДО </a:t>
            </a:r>
            <a:r>
              <a:rPr b="1" lang="ru-RU" sz="2800" spc="-1" strike="noStrike">
                <a:solidFill>
                  <a:srgbClr val="002060"/>
                </a:solidFill>
                <a:latin typeface="Georgia"/>
              </a:rPr>
              <a:t>– разностороннее развитие ребенка дошкольного возраста на основе духовно-нравственных ценностей российского народа, исторических и национально-культурных традиций. </a:t>
            </a:r>
            <a:endParaRPr b="0" lang="ru-RU" sz="2800" spc="-1" strike="noStrike">
              <a:solidFill>
                <a:srgbClr val="000000"/>
              </a:solidFill>
              <a:latin typeface="XO Orie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46" name="TextBox 5"/>
          <p:cNvSpPr/>
          <p:nvPr/>
        </p:nvSpPr>
        <p:spPr>
          <a:xfrm>
            <a:off x="8893080" y="5300640"/>
            <a:ext cx="183960" cy="36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Box 4"/>
          <p:cNvSpPr/>
          <p:nvPr/>
        </p:nvSpPr>
        <p:spPr>
          <a:xfrm>
            <a:off x="683640" y="476280"/>
            <a:ext cx="7992360" cy="606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0070c0"/>
                </a:solidFill>
                <a:latin typeface="Georgia"/>
              </a:rPr>
              <a:t>ФОП ДО - это норматив, который был разработан для осуществления</a:t>
            </a:r>
            <a:endParaRPr b="0" lang="ru-RU" sz="2400" spc="-1" strike="noStrike">
              <a:solidFill>
                <a:srgbClr val="000000"/>
              </a:solidFill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0070c0"/>
                </a:solidFill>
                <a:latin typeface="Georgia"/>
              </a:rPr>
              <a:t> </a:t>
            </a:r>
            <a:r>
              <a:rPr b="1" lang="ru-RU" sz="2400" spc="-1" strike="noStrike">
                <a:solidFill>
                  <a:srgbClr val="0070c0"/>
                </a:solidFill>
                <a:latin typeface="Georgia"/>
              </a:rPr>
              <a:t>следующих функций</a:t>
            </a:r>
            <a:r>
              <a:rPr b="0" lang="ru-RU" sz="2400" spc="-1" strike="noStrike">
                <a:solidFill>
                  <a:srgbClr val="0070c0"/>
                </a:solidFill>
                <a:latin typeface="Georgia"/>
              </a:rPr>
              <a:t>:</a:t>
            </a:r>
            <a:endParaRPr b="0" lang="ru-RU" sz="2400" spc="-1" strike="noStrike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100000"/>
              </a:lnSpc>
            </a:pPr>
            <a:endParaRPr b="0" lang="ru-RU" sz="2000" spc="-1" strike="noStrike">
              <a:solidFill>
                <a:srgbClr val="000000"/>
              </a:solidFill>
              <a:latin typeface="XO Oriel"/>
            </a:endParaRPr>
          </a:p>
          <a:p>
            <a:pPr marL="343080" indent="-34308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b="0" lang="ru-RU" sz="2000" spc="-1" strike="noStrike">
                <a:solidFill>
                  <a:srgbClr val="002060"/>
                </a:solidFill>
                <a:latin typeface="Georgia"/>
              </a:rPr>
              <a:t>создать единое федеральное образовательное пространство для воспитания и развития дошкольников;</a:t>
            </a:r>
            <a:endParaRPr b="0" lang="ru-RU" sz="2000" spc="-1" strike="noStrike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100000"/>
              </a:lnSpc>
            </a:pPr>
            <a:endParaRPr b="0" lang="ru-RU" sz="2000" spc="-1" strike="noStrike">
              <a:solidFill>
                <a:srgbClr val="000000"/>
              </a:solidFill>
              <a:latin typeface="XO Oriel"/>
            </a:endParaRPr>
          </a:p>
          <a:p>
            <a:pPr marL="343080" indent="-34308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b="0" lang="ru-RU" sz="2000" spc="-1" strike="noStrike">
                <a:solidFill>
                  <a:srgbClr val="002060"/>
                </a:solidFill>
                <a:latin typeface="Georgia"/>
              </a:rPr>
              <a:t>обеспечить детям и родителям равные и качественные условия дошкольного образования на всей территории России;</a:t>
            </a:r>
            <a:endParaRPr b="0" lang="ru-RU" sz="2000" spc="-1" strike="noStrike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100000"/>
              </a:lnSpc>
            </a:pPr>
            <a:endParaRPr b="0" lang="ru-RU" sz="2000" spc="-1" strike="noStrike">
              <a:solidFill>
                <a:srgbClr val="000000"/>
              </a:solidFill>
              <a:latin typeface="XO Oriel"/>
            </a:endParaRPr>
          </a:p>
          <a:p>
            <a:pPr marL="343080" indent="-34308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b="0" lang="ru-RU" sz="2000" spc="-1" strike="noStrike">
                <a:solidFill>
                  <a:srgbClr val="002060"/>
                </a:solidFill>
                <a:latin typeface="Georgia"/>
              </a:rPr>
              <a:t>создать единое ядро содержания дошкольного образования, которое будет приобщать детей к традиционным духовно-нравственным и социокультурным ценностям, а также воспитает в них тягу и любовь к истории и культуре своей страны, малой родины и семьи;</a:t>
            </a:r>
            <a:endParaRPr b="0" lang="ru-RU" sz="2000" spc="-1" strike="noStrike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100000"/>
              </a:lnSpc>
            </a:pPr>
            <a:endParaRPr b="0" lang="ru-RU" sz="2000" spc="-1" strike="noStrike">
              <a:solidFill>
                <a:srgbClr val="000000"/>
              </a:solidFill>
              <a:latin typeface="XO Oriel"/>
            </a:endParaRPr>
          </a:p>
          <a:p>
            <a:pPr marL="343080" indent="-34308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b="0" lang="ru-RU" sz="2000" spc="-1" strike="noStrike">
                <a:solidFill>
                  <a:srgbClr val="002060"/>
                </a:solidFill>
                <a:latin typeface="Georgia"/>
              </a:rPr>
              <a:t>воспитывать и развивать ребенка с активной гражданской позицией, патриотическими взглядами и ценностями.</a:t>
            </a:r>
            <a:endParaRPr b="0" lang="ru-RU" sz="20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48" name="TextBox 5"/>
          <p:cNvSpPr/>
          <p:nvPr/>
        </p:nvSpPr>
        <p:spPr>
          <a:xfrm>
            <a:off x="8893080" y="5300640"/>
            <a:ext cx="183960" cy="36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Прямоугольник 2"/>
          <p:cNvSpPr/>
          <p:nvPr/>
        </p:nvSpPr>
        <p:spPr>
          <a:xfrm>
            <a:off x="326880" y="2853000"/>
            <a:ext cx="1940400" cy="1223640"/>
          </a:xfrm>
          <a:prstGeom prst="rect">
            <a:avLst/>
          </a:prstGeom>
          <a:solidFill>
            <a:srgbClr val="4e67c8"/>
          </a:solidFill>
          <a:ln>
            <a:solidFill>
              <a:srgbClr val="1e2e6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chemeClr val="lt1"/>
                </a:solidFill>
                <a:latin typeface="Trebuchet MS"/>
              </a:rPr>
              <a:t>ФОП</a:t>
            </a:r>
            <a:endParaRPr b="0" lang="ru-RU" sz="54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50" name="Прямоугольник 3"/>
          <p:cNvSpPr/>
          <p:nvPr/>
        </p:nvSpPr>
        <p:spPr>
          <a:xfrm>
            <a:off x="3216960" y="2916720"/>
            <a:ext cx="2231640" cy="961560"/>
          </a:xfrm>
          <a:prstGeom prst="rect">
            <a:avLst/>
          </a:prstGeom>
          <a:solidFill>
            <a:srgbClr val="4e67c8"/>
          </a:solidFill>
          <a:ln>
            <a:solidFill>
              <a:srgbClr val="1e2e6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800" spc="-1" strike="noStrike">
                <a:solidFill>
                  <a:schemeClr val="lt1"/>
                </a:solidFill>
                <a:latin typeface="Trebuchet MS"/>
              </a:rPr>
              <a:t>ФГОС</a:t>
            </a:r>
            <a:endParaRPr b="0" lang="ru-RU" sz="48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51" name="Прямоугольник 4"/>
          <p:cNvSpPr/>
          <p:nvPr/>
        </p:nvSpPr>
        <p:spPr>
          <a:xfrm>
            <a:off x="6488280" y="2673000"/>
            <a:ext cx="2231640" cy="1583280"/>
          </a:xfrm>
          <a:prstGeom prst="rect">
            <a:avLst/>
          </a:prstGeom>
          <a:solidFill>
            <a:srgbClr val="4e67c8"/>
          </a:solidFill>
          <a:ln>
            <a:solidFill>
              <a:srgbClr val="1e2e6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800" spc="-1" strike="noStrike">
                <a:solidFill>
                  <a:schemeClr val="lt1"/>
                </a:solidFill>
                <a:latin typeface="Trebuchet MS"/>
              </a:rPr>
              <a:t>Основа для ОП</a:t>
            </a:r>
            <a:endParaRPr b="0" lang="ru-RU" sz="4800" spc="-1" strike="noStrike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52" name="Плюс 5"/>
          <p:cNvSpPr/>
          <p:nvPr/>
        </p:nvSpPr>
        <p:spPr>
          <a:xfrm>
            <a:off x="2267640" y="2936160"/>
            <a:ext cx="914040" cy="914040"/>
          </a:xfrm>
          <a:prstGeom prst="mathPlus">
            <a:avLst>
              <a:gd name="adj1" fmla="val 23520"/>
            </a:avLst>
          </a:prstGeom>
          <a:solidFill>
            <a:srgbClr val="4e67c8"/>
          </a:solidFill>
          <a:ln>
            <a:solidFill>
              <a:srgbClr val="1e2e6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Trebuchet MS"/>
            </a:endParaRPr>
          </a:p>
        </p:txBody>
      </p:sp>
      <p:sp>
        <p:nvSpPr>
          <p:cNvPr id="153" name="Равно 6"/>
          <p:cNvSpPr/>
          <p:nvPr/>
        </p:nvSpPr>
        <p:spPr>
          <a:xfrm>
            <a:off x="5448960" y="2943720"/>
            <a:ext cx="914040" cy="914040"/>
          </a:xfrm>
          <a:prstGeom prst="mathEqual">
            <a:avLst>
              <a:gd name="adj1" fmla="val 23520"/>
              <a:gd name="adj2" fmla="val 11760"/>
            </a:avLst>
          </a:prstGeom>
          <a:solidFill>
            <a:srgbClr val="4e67c8"/>
          </a:solidFill>
          <a:ln>
            <a:solidFill>
              <a:srgbClr val="1e2e6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4" name="TextBox 1"/>
          <p:cNvSpPr/>
          <p:nvPr/>
        </p:nvSpPr>
        <p:spPr>
          <a:xfrm>
            <a:off x="962640" y="919800"/>
            <a:ext cx="7715880" cy="9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73c65"/>
                </a:solidFill>
                <a:latin typeface="Georgia"/>
              </a:rPr>
              <a:t>Федеральная образовательная программа дошкольного образования</a:t>
            </a:r>
            <a:endParaRPr b="0" lang="ru-RU" sz="1800" spc="-1" strike="noStrike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73c65"/>
                </a:solidFill>
                <a:latin typeface="Georgia"/>
              </a:rPr>
              <a:t>и Федеральный государственный стандарт дошкольного образования </a:t>
            </a:r>
            <a:endParaRPr b="0" lang="ru-RU" sz="1800" spc="-1" strike="noStrike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73c65"/>
                </a:solidFill>
                <a:latin typeface="Georgia"/>
              </a:rPr>
              <a:t>станут основой для разработки образовательных программ ДОО</a:t>
            </a:r>
            <a:endParaRPr b="0" lang="ru-RU" sz="1800" spc="-1" strike="noStrike">
              <a:solidFill>
                <a:srgbClr val="000000"/>
              </a:solidFill>
              <a:latin typeface="XO Ori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Box 7"/>
          <p:cNvSpPr/>
          <p:nvPr/>
        </p:nvSpPr>
        <p:spPr>
          <a:xfrm>
            <a:off x="971640" y="476640"/>
            <a:ext cx="7632360" cy="5971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0070c0"/>
                </a:solidFill>
                <a:latin typeface="Georgia"/>
              </a:rPr>
              <a:t>Отличие ФОП ДО от ООП ДО</a:t>
            </a:r>
            <a:endParaRPr b="0" lang="ru-RU" sz="2400" spc="-1" strike="noStrike">
              <a:solidFill>
                <a:srgbClr val="000000"/>
              </a:solidFill>
              <a:latin typeface="XO Orie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solidFill>
                <a:srgbClr val="000000"/>
              </a:solidFill>
              <a:latin typeface="XO Oriel"/>
            </a:endParaRPr>
          </a:p>
          <a:p>
            <a:pPr marL="285840" indent="-285840">
              <a:lnSpc>
                <a:spcPct val="100000"/>
              </a:lnSpc>
              <a:spcAft>
                <a:spcPts val="1199"/>
              </a:spcAft>
              <a:buClr>
                <a:srgbClr val="00206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2060"/>
                </a:solidFill>
                <a:latin typeface="Georgia"/>
              </a:rPr>
              <a:t>более детализирована,</a:t>
            </a:r>
            <a:endParaRPr b="0" lang="ru-RU" sz="2400" spc="-1" strike="noStrike">
              <a:solidFill>
                <a:srgbClr val="000000"/>
              </a:solidFill>
              <a:latin typeface="XO Oriel"/>
            </a:endParaRPr>
          </a:p>
          <a:p>
            <a:pPr marL="285840" indent="-285840">
              <a:lnSpc>
                <a:spcPct val="100000"/>
              </a:lnSpc>
              <a:spcAft>
                <a:spcPts val="1199"/>
              </a:spcAft>
              <a:buClr>
                <a:srgbClr val="00206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2060"/>
                </a:solidFill>
                <a:latin typeface="Georgia"/>
              </a:rPr>
              <a:t>рассчитана на дошкольное воспитание разных возрастных групп,</a:t>
            </a:r>
            <a:endParaRPr b="0" lang="ru-RU" sz="2400" spc="-1" strike="noStrike">
              <a:solidFill>
                <a:srgbClr val="000000"/>
              </a:solidFill>
              <a:latin typeface="XO Oriel"/>
            </a:endParaRPr>
          </a:p>
          <a:p>
            <a:pPr marL="285840" indent="-285840">
              <a:lnSpc>
                <a:spcPct val="100000"/>
              </a:lnSpc>
              <a:spcAft>
                <a:spcPts val="1199"/>
              </a:spcAft>
              <a:buClr>
                <a:srgbClr val="00206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2060"/>
                </a:solidFill>
                <a:latin typeface="Georgia"/>
              </a:rPr>
              <a:t>направлена на воспитание патриотических и интернациональных чувств,</a:t>
            </a:r>
            <a:endParaRPr b="0" lang="ru-RU" sz="2400" spc="-1" strike="noStrike">
              <a:solidFill>
                <a:srgbClr val="000000"/>
              </a:solidFill>
              <a:latin typeface="XO Oriel"/>
            </a:endParaRPr>
          </a:p>
          <a:p>
            <a:pPr marL="285840" indent="-285840">
              <a:lnSpc>
                <a:spcPct val="100000"/>
              </a:lnSpc>
              <a:spcAft>
                <a:spcPts val="1199"/>
              </a:spcAft>
              <a:buClr>
                <a:srgbClr val="00206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2060"/>
                </a:solidFill>
                <a:latin typeface="Georgia"/>
              </a:rPr>
              <a:t>сделан акцент на правила безопасного поведения в различных ситуациях,</a:t>
            </a:r>
            <a:endParaRPr b="0" lang="ru-RU" sz="2400" spc="-1" strike="noStrike">
              <a:solidFill>
                <a:srgbClr val="000000"/>
              </a:solidFill>
              <a:latin typeface="XO Oriel"/>
            </a:endParaRPr>
          </a:p>
          <a:p>
            <a:pPr marL="285840" indent="-285840">
              <a:lnSpc>
                <a:spcPct val="100000"/>
              </a:lnSpc>
              <a:spcAft>
                <a:spcPts val="1199"/>
              </a:spcAft>
              <a:buClr>
                <a:srgbClr val="00206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2060"/>
                </a:solidFill>
                <a:latin typeface="Georgia"/>
              </a:rPr>
              <a:t>представлен примерный перечень музыкальных и художественных произведений искусства, анимационных и кинематографических произведений</a:t>
            </a:r>
            <a:r>
              <a:rPr b="0" lang="ru-RU" sz="2400" spc="-1" strike="noStrike">
                <a:solidFill>
                  <a:srgbClr val="000000"/>
                </a:solidFill>
                <a:latin typeface="Georgia"/>
              </a:rPr>
              <a:t>.</a:t>
            </a:r>
            <a:endParaRPr b="0" lang="ru-RU" sz="2400" spc="-1" strike="noStrike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solidFill>
                <a:srgbClr val="000000"/>
              </a:solidFill>
              <a:latin typeface="XO Ori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Box 2"/>
          <p:cNvSpPr/>
          <p:nvPr/>
        </p:nvSpPr>
        <p:spPr>
          <a:xfrm>
            <a:off x="539640" y="332640"/>
            <a:ext cx="8352720" cy="591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70c0"/>
                </a:solidFill>
                <a:latin typeface="Georgia"/>
              </a:rPr>
              <a:t>Разделы ФОП:</a:t>
            </a:r>
            <a:endParaRPr b="0" lang="ru-RU" sz="2800" spc="-1" strike="noStrike">
              <a:solidFill>
                <a:srgbClr val="000000"/>
              </a:solidFill>
              <a:latin typeface="XO Oriel"/>
            </a:endParaRPr>
          </a:p>
          <a:p>
            <a:pPr marL="571680" indent="-57168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2060"/>
                </a:solidFill>
                <a:latin typeface="Georgia"/>
              </a:rPr>
              <a:t>целевой</a:t>
            </a:r>
            <a:endParaRPr b="0" lang="ru-RU" sz="2800" spc="-1" strike="noStrike">
              <a:solidFill>
                <a:srgbClr val="000000"/>
              </a:solidFill>
              <a:latin typeface="XO Oriel"/>
            </a:endParaRPr>
          </a:p>
          <a:p>
            <a:pPr marL="571680" indent="-57168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2060"/>
                </a:solidFill>
                <a:latin typeface="Georgia"/>
              </a:rPr>
              <a:t>содержательный‎</a:t>
            </a:r>
            <a:endParaRPr b="0" lang="ru-RU" sz="2800" spc="-1" strike="noStrike">
              <a:solidFill>
                <a:srgbClr val="000000"/>
              </a:solidFill>
              <a:latin typeface="XO Oriel"/>
            </a:endParaRPr>
          </a:p>
          <a:p>
            <a:pPr marL="571680" indent="-57168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2060"/>
                </a:solidFill>
                <a:latin typeface="Georgia"/>
              </a:rPr>
              <a:t>организационный</a:t>
            </a:r>
            <a:endParaRPr b="0" lang="ru-RU" sz="2800" spc="-1" strike="noStrike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100000"/>
              </a:lnSpc>
            </a:pPr>
            <a:endParaRPr b="0" lang="ru-RU" sz="2800" spc="-1" strike="noStrike">
              <a:solidFill>
                <a:srgbClr val="000000"/>
              </a:solidFill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70c0"/>
                </a:solidFill>
                <a:latin typeface="Georgia"/>
              </a:rPr>
              <a:t>В структуру ФОП входят:</a:t>
            </a:r>
            <a:endParaRPr b="0" lang="ru-RU" sz="2800" spc="-1" strike="noStrike">
              <a:solidFill>
                <a:srgbClr val="000000"/>
              </a:solidFill>
              <a:latin typeface="XO Orie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solidFill>
                <a:srgbClr val="000000"/>
              </a:solidFill>
              <a:latin typeface="XO Oriel"/>
            </a:endParaRPr>
          </a:p>
          <a:p>
            <a:pPr marL="285840" indent="-28584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2060"/>
                </a:solidFill>
                <a:latin typeface="Georgia"/>
              </a:rPr>
              <a:t>федеральная рабочая программа образования; </a:t>
            </a:r>
            <a:endParaRPr b="0" lang="ru-RU" sz="2400" spc="-1" strike="noStrike">
              <a:solidFill>
                <a:srgbClr val="000000"/>
              </a:solidFill>
              <a:latin typeface="XO Oriel"/>
            </a:endParaRPr>
          </a:p>
          <a:p>
            <a:pPr marL="285840" indent="-28584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2060"/>
                </a:solidFill>
                <a:latin typeface="Georgia"/>
              </a:rPr>
              <a:t>федеральная рабочая программа воспитания; </a:t>
            </a:r>
            <a:endParaRPr b="0" lang="ru-RU" sz="2400" spc="-1" strike="noStrike">
              <a:solidFill>
                <a:srgbClr val="000000"/>
              </a:solidFill>
              <a:latin typeface="XO Oriel"/>
            </a:endParaRPr>
          </a:p>
          <a:p>
            <a:pPr marL="285840" indent="-28584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2060"/>
                </a:solidFill>
                <a:latin typeface="Georgia"/>
              </a:rPr>
              <a:t>программа коррекционно-развивающей работы; </a:t>
            </a:r>
            <a:endParaRPr b="0" lang="ru-RU" sz="2400" spc="-1" strike="noStrike">
              <a:solidFill>
                <a:srgbClr val="000000"/>
              </a:solidFill>
              <a:latin typeface="XO Oriel"/>
            </a:endParaRPr>
          </a:p>
          <a:p>
            <a:pPr marL="285840" indent="-28584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2060"/>
                </a:solidFill>
                <a:latin typeface="Georgia"/>
              </a:rPr>
              <a:t>примерный режим и распорядок дня в дошкольной группе; </a:t>
            </a:r>
            <a:endParaRPr b="0" lang="ru-RU" sz="2400" spc="-1" strike="noStrike">
              <a:solidFill>
                <a:srgbClr val="000000"/>
              </a:solidFill>
              <a:latin typeface="XO Oriel"/>
            </a:endParaRPr>
          </a:p>
          <a:p>
            <a:pPr marL="285840" indent="-28584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2060"/>
                </a:solidFill>
                <a:latin typeface="Georgia"/>
              </a:rPr>
              <a:t>федеральный календарный план воспитательной работы.</a:t>
            </a:r>
            <a:endParaRPr b="0" lang="ru-RU" sz="2400" spc="-1" strike="noStrike">
              <a:solidFill>
                <a:srgbClr val="000000"/>
              </a:solidFill>
              <a:latin typeface="XO Ori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Box 2"/>
          <p:cNvSpPr/>
          <p:nvPr/>
        </p:nvSpPr>
        <p:spPr>
          <a:xfrm>
            <a:off x="2771640" y="533520"/>
            <a:ext cx="3960000" cy="51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0070c0"/>
                </a:solidFill>
                <a:latin typeface="Georgia"/>
              </a:rPr>
              <a:t>Целевой раздел</a:t>
            </a:r>
            <a:endParaRPr b="0" lang="ru-RU" sz="2800" spc="-1" strike="noStrike">
              <a:solidFill>
                <a:srgbClr val="000000"/>
              </a:solidFill>
              <a:latin typeface="XO Oriel"/>
            </a:endParaRPr>
          </a:p>
        </p:txBody>
      </p:sp>
      <p:pic>
        <p:nvPicPr>
          <p:cNvPr id="158" name="Рисунок 4" descr=""/>
          <p:cNvPicPr/>
          <p:nvPr/>
        </p:nvPicPr>
        <p:blipFill>
          <a:blip r:embed="rId1"/>
          <a:srcRect l="22642" t="0" r="0" b="0"/>
          <a:stretch/>
        </p:blipFill>
        <p:spPr>
          <a:xfrm>
            <a:off x="611640" y="1340640"/>
            <a:ext cx="8013600" cy="4824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Воздушный поток">
  <a:themeElements>
    <a:clrScheme name="Воздушный поток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253</TotalTime>
  <Application>Редактор_презентаций/2.6.0.0$Windows_X86_64 LibreOffice_project/6a029956ed5ae9ee93d1d306b34e090ff774c563</Application>
  <AppVersion>15.0000</AppVersion>
  <Words>342</Words>
  <Paragraphs>58</Paragraphs>
  <Company>SPecialiST RePack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2023-02-22T14:53:18Z</dcterms:created>
  <dc:creator>user</dc:creator>
  <dc:description/>
  <dc:language>ru-RU</dc:language>
  <cp:lastModifiedBy>Алексей и Света</cp:lastModifiedBy>
  <dcterms:modified xsi:type="dcterms:W3CDTF">2023-11-17T17:14:07Z</dcterms:modified>
  <cp:revision>28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12</vt:i4>
  </property>
</Properties>
</file>